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6" r:id="rId11"/>
    <p:sldId id="267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il teme 2 - Isticanj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27F97BB-C833-4FB7-BDE5-3F7075034690}" styleName="Stil teme 2 - Isticanj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275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4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797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6977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4635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702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811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78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456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506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5868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286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498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4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1917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500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5BAFB-DA57-4D7C-94E8-BCA150CC9BA0}" type="datetimeFigureOut">
              <a:rPr lang="hr-HR" smtClean="0"/>
              <a:pPr/>
              <a:t>29.6.2022.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078306-76B3-4AD1-8A60-5364D71BECF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55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  <p:sldLayoutId id="2147483970" r:id="rId13"/>
    <p:sldLayoutId id="2147483971" r:id="rId14"/>
    <p:sldLayoutId id="2147483972" r:id="rId15"/>
    <p:sldLayoutId id="21474839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89213" y="1684283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hr-HR" b="1"/>
              <a:t>Književno-komunikacijsko-informacijska kultura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hr-HR" sz="1800" dirty="0"/>
              <a:t>Helena Barić </a:t>
            </a:r>
            <a:r>
              <a:rPr lang="hr-HR" sz="1800" dirty="0" err="1"/>
              <a:t>Karajković</a:t>
            </a:r>
            <a:r>
              <a:rPr lang="hr-HR" sz="1800" dirty="0"/>
              <a:t>, prof. i dipl. knjižničar</a:t>
            </a:r>
          </a:p>
          <a:p>
            <a:pPr algn="r"/>
            <a:r>
              <a:rPr lang="hr-HR" sz="1800" dirty="0"/>
              <a:t>OŠ „Jelenje-Dražice”</a:t>
            </a:r>
          </a:p>
          <a:p>
            <a:pPr algn="r"/>
            <a:r>
              <a:rPr lang="hr-HR" sz="1800" dirty="0"/>
              <a:t>razred: 4</a:t>
            </a:r>
          </a:p>
          <a:p>
            <a:pPr algn="r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209462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14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r-HR" sz="2000" b="1" dirty="0"/>
              <a:t>Zadaci za samostalni rad</a:t>
            </a:r>
            <a:br>
              <a:rPr lang="hr-HR" dirty="0"/>
            </a:br>
            <a:endParaRPr lang="hr-HR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38504" y="1280783"/>
            <a:ext cx="5331372" cy="4731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/>
              <a:t>A. B. Šimić, </a:t>
            </a:r>
            <a:r>
              <a:rPr lang="pl-PL" sz="2400" b="1" i="1" dirty="0"/>
              <a:t>Pjesnici</a:t>
            </a:r>
            <a:r>
              <a:rPr lang="pl-PL" sz="2400" b="1" dirty="0"/>
              <a:t> </a:t>
            </a:r>
          </a:p>
          <a:p>
            <a:pPr marL="0" indent="0">
              <a:buNone/>
            </a:pPr>
            <a:r>
              <a:rPr lang="pl-PL" sz="2400" dirty="0"/>
              <a:t>1. Tko je A.B. Šimić? 			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2. O čemu govori pjesma </a:t>
            </a:r>
            <a:r>
              <a:rPr lang="pl-PL" sz="2400" i="1" dirty="0"/>
              <a:t>Pjesnici</a:t>
            </a:r>
            <a:r>
              <a:rPr lang="pl-PL" sz="2400" dirty="0"/>
              <a:t>?	</a:t>
            </a:r>
          </a:p>
          <a:p>
            <a:pPr marL="0" indent="0">
              <a:buNone/>
            </a:pPr>
            <a:r>
              <a:rPr lang="pl-PL" sz="2400" dirty="0"/>
              <a:t>3. Je li pjesma izmišljena ili opisuje stvarni događaj?	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4. Što osjećaš čitajući pjesmu? 	</a:t>
            </a:r>
          </a:p>
          <a:p>
            <a:pPr marL="0" indent="0">
              <a:buNone/>
            </a:pPr>
            <a:r>
              <a:rPr lang="pl-PL" sz="2400" dirty="0"/>
              <a:t>5. Kojem stilu pripada pjesma? 	</a:t>
            </a:r>
          </a:p>
          <a:p>
            <a:pPr marL="0" indent="0">
              <a:buNone/>
            </a:pPr>
            <a:r>
              <a:rPr lang="it-IT" sz="2400" dirty="0"/>
              <a:t>6. </a:t>
            </a:r>
            <a:r>
              <a:rPr lang="it-IT" sz="2400" dirty="0" err="1"/>
              <a:t>Doznajemo</a:t>
            </a:r>
            <a:r>
              <a:rPr lang="it-IT" sz="2400" dirty="0"/>
              <a:t> li </a:t>
            </a:r>
            <a:r>
              <a:rPr lang="it-IT" sz="2400" dirty="0" err="1"/>
              <a:t>iz</a:t>
            </a:r>
            <a:r>
              <a:rPr lang="it-IT" sz="2400" dirty="0"/>
              <a:t> </a:t>
            </a:r>
            <a:r>
              <a:rPr lang="it-IT" sz="2400" dirty="0" err="1"/>
              <a:t>pjesme</a:t>
            </a:r>
            <a:r>
              <a:rPr lang="it-IT" sz="2400" dirty="0"/>
              <a:t> nove </a:t>
            </a:r>
            <a:r>
              <a:rPr lang="it-IT" sz="2400" dirty="0" err="1"/>
              <a:t>činjenice</a:t>
            </a:r>
            <a:r>
              <a:rPr lang="it-IT" sz="2400" dirty="0"/>
              <a:t> ili </a:t>
            </a:r>
            <a:r>
              <a:rPr lang="it-IT" sz="2400" dirty="0" err="1"/>
              <a:t>služi</a:t>
            </a:r>
            <a:r>
              <a:rPr lang="it-IT" sz="2400" dirty="0"/>
              <a:t> tome da </a:t>
            </a:r>
            <a:r>
              <a:rPr lang="it-IT" sz="2400" dirty="0" err="1"/>
              <a:t>nas</a:t>
            </a:r>
            <a:r>
              <a:rPr lang="it-IT" sz="2400" dirty="0"/>
              <a:t> </a:t>
            </a:r>
            <a:r>
              <a:rPr lang="it-IT" sz="2400" dirty="0" err="1"/>
              <a:t>potakne</a:t>
            </a:r>
            <a:r>
              <a:rPr lang="it-IT" sz="2400" dirty="0"/>
              <a:t> </a:t>
            </a:r>
            <a:r>
              <a:rPr lang="it-IT" sz="2400" dirty="0" err="1"/>
              <a:t>na</a:t>
            </a:r>
            <a:r>
              <a:rPr lang="it-IT" sz="2400" dirty="0"/>
              <a:t> </a:t>
            </a:r>
            <a:r>
              <a:rPr lang="it-IT" sz="2400" dirty="0" err="1"/>
              <a:t>razmišljanje</a:t>
            </a:r>
            <a:r>
              <a:rPr lang="it-IT" sz="2400" dirty="0"/>
              <a:t>?</a:t>
            </a:r>
            <a:endParaRPr lang="hr-HR" sz="2400" dirty="0"/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403427" y="1280783"/>
            <a:ext cx="5452241" cy="51080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/>
              <a:t>Europska unija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1. Što je Europska unija?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2. Opiši zastavu i značenje zastave EU.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3. Što predstavlja 12 zvjezdica na zastavi?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4.Tko čini Europski parlament?</a:t>
            </a:r>
            <a:endParaRPr lang="hr-HR" sz="2400" dirty="0"/>
          </a:p>
          <a:p>
            <a:pPr marL="0" indent="0">
              <a:buNone/>
            </a:pPr>
            <a:r>
              <a:rPr lang="pl-PL" sz="2400" dirty="0"/>
              <a:t>5.Koje zadatke ima Europska komisija?</a:t>
            </a:r>
            <a:endParaRPr lang="hr-HR" sz="2400" dirty="0"/>
          </a:p>
          <a:p>
            <a:pPr>
              <a:buNone/>
            </a:pPr>
            <a:r>
              <a:rPr lang="it-IT" sz="2400" dirty="0"/>
              <a:t>6. </a:t>
            </a:r>
            <a:r>
              <a:rPr lang="it-IT" sz="2400" dirty="0" err="1"/>
              <a:t>Čemu</a:t>
            </a:r>
            <a:r>
              <a:rPr lang="it-IT" sz="2400" dirty="0"/>
              <a:t> </a:t>
            </a:r>
            <a:r>
              <a:rPr lang="it-IT" sz="2400" dirty="0" err="1"/>
              <a:t>služi</a:t>
            </a:r>
            <a:r>
              <a:rPr lang="it-IT" sz="2400" dirty="0"/>
              <a:t> </a:t>
            </a:r>
            <a:r>
              <a:rPr lang="it-IT" sz="2400" dirty="0" err="1"/>
              <a:t>ovaj</a:t>
            </a:r>
            <a:r>
              <a:rPr lang="it-IT" sz="2400" dirty="0"/>
              <a:t> </a:t>
            </a:r>
            <a:r>
              <a:rPr lang="it-IT" sz="2400" dirty="0" err="1"/>
              <a:t>tekst</a:t>
            </a:r>
            <a:r>
              <a:rPr lang="it-IT" sz="2400" dirty="0"/>
              <a:t> (da </a:t>
            </a:r>
            <a:r>
              <a:rPr lang="it-IT" sz="2400" dirty="0" err="1"/>
              <a:t>nas</a:t>
            </a:r>
            <a:r>
              <a:rPr lang="it-IT" sz="2400" dirty="0"/>
              <a:t> </a:t>
            </a:r>
            <a:r>
              <a:rPr lang="it-IT" sz="2400" dirty="0" err="1"/>
              <a:t>zabavi</a:t>
            </a:r>
            <a:r>
              <a:rPr lang="it-IT" sz="2400" dirty="0"/>
              <a:t> ili da</a:t>
            </a:r>
            <a:r>
              <a:rPr lang="hr-HR" sz="2400" dirty="0"/>
              <a:t> nešto naučimo o EU)?</a:t>
            </a:r>
          </a:p>
        </p:txBody>
      </p:sp>
    </p:spTree>
    <p:extLst>
      <p:ext uri="{BB962C8B-B14F-4D97-AF65-F5344CB8AC3E}">
        <p14:creationId xmlns:p14="http://schemas.microsoft.com/office/powerpoint/2010/main" val="117293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1565" y="26149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sz="2200" b="1" dirty="0"/>
              <a:t>Zadaci za samostalni rad</a:t>
            </a:r>
            <a:br>
              <a:rPr lang="hr-HR" b="1" dirty="0"/>
            </a:br>
            <a:r>
              <a:rPr lang="hr-HR" sz="2200" dirty="0"/>
              <a:t>Precrtaj tablicu te u</a:t>
            </a:r>
            <a:r>
              <a:rPr lang="en-GB" sz="2200" dirty="0"/>
              <a:t> </a:t>
            </a:r>
            <a:r>
              <a:rPr lang="en-GB" sz="2200" dirty="0" err="1"/>
              <a:t>stupce</a:t>
            </a:r>
            <a:r>
              <a:rPr lang="en-GB" sz="2200" dirty="0"/>
              <a:t> </a:t>
            </a:r>
            <a:r>
              <a:rPr lang="en-GB" sz="2200" dirty="0" err="1"/>
              <a:t>navedi</a:t>
            </a:r>
            <a:r>
              <a:rPr lang="en-GB" sz="2200" dirty="0"/>
              <a:t> </a:t>
            </a:r>
            <a:r>
              <a:rPr lang="en-GB" sz="2200" dirty="0" err="1"/>
              <a:t>odgovarajuće</a:t>
            </a:r>
            <a:r>
              <a:rPr lang="en-GB" sz="2200" dirty="0"/>
              <a:t> </a:t>
            </a:r>
            <a:r>
              <a:rPr lang="en-GB" sz="2200" dirty="0" err="1"/>
              <a:t>karakteristike</a:t>
            </a:r>
            <a:r>
              <a:rPr lang="en-GB" sz="2200" dirty="0"/>
              <a:t>, </a:t>
            </a:r>
            <a:r>
              <a:rPr lang="en-GB" sz="2200" dirty="0" err="1"/>
              <a:t>sličnosti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razlike</a:t>
            </a:r>
            <a:r>
              <a:rPr lang="en-GB" sz="2200" dirty="0"/>
              <a:t>.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796286"/>
              </p:ext>
            </p:extLst>
          </p:nvPr>
        </p:nvGraphicFramePr>
        <p:xfrm>
          <a:off x="1450426" y="1324303"/>
          <a:ext cx="9017878" cy="5159878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4508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0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Književnoumjetnički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tekst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Znanstveno-popularni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tekst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3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  <a:effectLst/>
                        </a:rPr>
                        <a:t>- p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isan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subjektivno</a:t>
                      </a:r>
                      <a:endParaRPr lang="hr-HR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  <a:effectLst/>
                        </a:rPr>
                        <a:t>- o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sobni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doživljaj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književnika</a:t>
                      </a:r>
                      <a:endParaRPr lang="hr-HR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  <a:effectLst/>
                        </a:rPr>
                        <a:t>- p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jesma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, roman,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pripovjetka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,…</a:t>
                      </a:r>
                      <a:endParaRPr lang="hr-HR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  <a:effectLst/>
                        </a:rPr>
                        <a:t>- s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tilske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figure</a:t>
                      </a:r>
                      <a:endParaRPr lang="hr-HR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  <a:effectLst/>
                        </a:rPr>
                        <a:t>- b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ogat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rječnik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književni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effectLst/>
                        </a:rPr>
                        <a:t>govor</a:t>
                      </a:r>
                      <a:endParaRPr lang="hr-HR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  <a:effectLst/>
                        </a:rPr>
                        <a:t>- p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isan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objektivno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  <a:effectLst/>
                        </a:rPr>
                        <a:t>- i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znosi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činjenice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nekome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ili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nečemu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  <a:effectLst/>
                        </a:rPr>
                        <a:t>- p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iše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stvarnom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događaju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ili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temi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  <a:effectLst/>
                        </a:rPr>
                        <a:t>- j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ezik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jednostavan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razumljiv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svima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  <a:effectLst/>
                        </a:rPr>
                        <a:t>- d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oznajemo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nove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dirty="0" err="1">
                          <a:solidFill>
                            <a:schemeClr val="tx1"/>
                          </a:solidFill>
                          <a:effectLst/>
                        </a:rPr>
                        <a:t>činjenice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16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6834"/>
          </a:xfrm>
        </p:spPr>
        <p:txBody>
          <a:bodyPr>
            <a:normAutofit fontScale="90000"/>
          </a:bodyPr>
          <a:lstStyle/>
          <a:p>
            <a:r>
              <a:rPr lang="hr-HR" sz="4000" dirty="0"/>
              <a:t>Antun Branko Šimić (1595. - 1925.)</a:t>
            </a:r>
            <a:br>
              <a:rPr lang="hr-HR" sz="4000" dirty="0"/>
            </a:br>
            <a:r>
              <a:rPr lang="hr-HR" sz="4000" dirty="0"/>
              <a:t>književnik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81959"/>
            <a:ext cx="10515600" cy="469500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br>
              <a:rPr lang="hr-HR" dirty="0"/>
            </a:br>
            <a:r>
              <a:rPr lang="hr-HR" sz="4000" b="1" dirty="0"/>
              <a:t>Pjesnici </a:t>
            </a:r>
            <a:br>
              <a:rPr lang="hr-HR" sz="4000" dirty="0"/>
            </a:br>
            <a:r>
              <a:rPr lang="hr-HR" sz="4000" dirty="0" err="1"/>
              <a:t>Pjesnici</a:t>
            </a:r>
            <a:r>
              <a:rPr lang="hr-HR" sz="4000" dirty="0"/>
              <a:t> su čuđenje u svijetu</a:t>
            </a:r>
            <a:br>
              <a:rPr lang="hr-HR" sz="4000" dirty="0"/>
            </a:br>
            <a:r>
              <a:rPr lang="hr-HR" sz="4000" dirty="0"/>
              <a:t>Oni idu zemljom i njihove oči</a:t>
            </a:r>
            <a:br>
              <a:rPr lang="hr-HR" sz="4000" dirty="0"/>
            </a:br>
            <a:r>
              <a:rPr lang="hr-HR" sz="4000" dirty="0"/>
              <a:t>velike i nijeme rastu pored stvari</a:t>
            </a:r>
            <a:br>
              <a:rPr lang="hr-HR" sz="4000" dirty="0"/>
            </a:br>
            <a:r>
              <a:rPr lang="hr-HR" sz="4000" dirty="0"/>
              <a:t>Naslonivši uho</a:t>
            </a:r>
            <a:br>
              <a:rPr lang="hr-HR" sz="4000" dirty="0"/>
            </a:br>
            <a:r>
              <a:rPr lang="hr-HR" sz="4000" dirty="0"/>
              <a:t>na </a:t>
            </a:r>
            <a:r>
              <a:rPr lang="hr-HR" sz="4000" dirty="0" err="1"/>
              <a:t>ćutanje</a:t>
            </a:r>
            <a:r>
              <a:rPr lang="hr-HR" sz="4000" dirty="0"/>
              <a:t> što ih okružuje i muči</a:t>
            </a:r>
            <a:br>
              <a:rPr lang="hr-HR" sz="4000" dirty="0"/>
            </a:br>
            <a:r>
              <a:rPr lang="hr-HR" sz="4000" dirty="0"/>
              <a:t>pjesnici su vječno treptanje u svijetu</a:t>
            </a:r>
            <a:br>
              <a:rPr lang="hr-HR" sz="4000" dirty="0"/>
            </a:b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72682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96136" y="1177158"/>
            <a:ext cx="8915400" cy="4687614"/>
          </a:xfrm>
        </p:spPr>
        <p:txBody>
          <a:bodyPr>
            <a:noAutofit/>
          </a:bodyPr>
          <a:lstStyle/>
          <a:p>
            <a:r>
              <a:rPr lang="hr-HR" sz="2600" dirty="0"/>
              <a:t>Pokušajte svojim riječima izraziti misaoni sadržaj ove pjesme koja govori o prirodi pjesničkog stvaranja. </a:t>
            </a:r>
          </a:p>
          <a:p>
            <a:r>
              <a:rPr lang="hr-HR" sz="2600" dirty="0"/>
              <a:t> Umjetnički poetski tekst može se tumačiti (interpretirati), ali ne i prepričavati. </a:t>
            </a:r>
          </a:p>
          <a:p>
            <a:r>
              <a:rPr lang="hr-HR" sz="2600" dirty="0"/>
              <a:t>Njegov se "misaoni sadržaj" ne može izraziti drukčije nego što je izražen, a da se ne izgubi nešto od njegovog smisla, ili čak sav njegov smisao. To znači da je sadržaj ove pjesme neodvojiv od njenog jezičnog oblika. To je jedna od osnovnih karakteristika pjesničkog diskursa.</a:t>
            </a:r>
            <a:br>
              <a:rPr lang="hr-HR" sz="2600" dirty="0"/>
            </a:b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157507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27060" y="1986455"/>
            <a:ext cx="8915400" cy="3777622"/>
          </a:xfrm>
        </p:spPr>
        <p:txBody>
          <a:bodyPr>
            <a:normAutofit/>
          </a:bodyPr>
          <a:lstStyle/>
          <a:p>
            <a:r>
              <a:rPr lang="hr-HR" sz="3200" dirty="0"/>
              <a:t>Prisjetite se posljednje lektire koju ste čitali. </a:t>
            </a:r>
          </a:p>
          <a:p>
            <a:r>
              <a:rPr lang="hr-HR" sz="3200" dirty="0"/>
              <a:t>Možete li ju prepričati, odrediti glavne likove, mjesto i vrijeme radnje, fabulu i poruku?</a:t>
            </a:r>
          </a:p>
          <a:p>
            <a:r>
              <a:rPr lang="hr-HR" sz="3200" dirty="0"/>
              <a:t>Po čemu je slična </a:t>
            </a:r>
            <a:r>
              <a:rPr lang="hr-HR" sz="3200" dirty="0" err="1"/>
              <a:t>Šimićevoj</a:t>
            </a:r>
            <a:r>
              <a:rPr lang="hr-HR" sz="3200" dirty="0"/>
              <a:t> pjesmi </a:t>
            </a:r>
            <a:r>
              <a:rPr lang="hr-HR" sz="3200" i="1" dirty="0"/>
              <a:t>Pjesnici</a:t>
            </a:r>
            <a:r>
              <a:rPr lang="hr-HR" sz="3200" dirty="0"/>
              <a:t>, a po čemu se razlikuje?</a:t>
            </a:r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79888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34382" y="298289"/>
            <a:ext cx="8911687" cy="1280890"/>
          </a:xfrm>
        </p:spPr>
        <p:txBody>
          <a:bodyPr/>
          <a:lstStyle/>
          <a:p>
            <a:r>
              <a:rPr lang="hr-HR" dirty="0"/>
              <a:t>Tekst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4605" y="1033326"/>
            <a:ext cx="9781464" cy="4337459"/>
          </a:xfrm>
        </p:spPr>
        <p:txBody>
          <a:bodyPr>
            <a:noAutofit/>
          </a:bodyPr>
          <a:lstStyle/>
          <a:p>
            <a:r>
              <a:rPr lang="hr-HR" sz="3200" dirty="0"/>
              <a:t>TEKST (latinski </a:t>
            </a:r>
            <a:r>
              <a:rPr lang="hr-HR" sz="3200" dirty="0" err="1"/>
              <a:t>textus</a:t>
            </a:r>
            <a:r>
              <a:rPr lang="hr-HR" sz="3200" dirty="0"/>
              <a:t>, tkivo, tkanje) označava svaki jezični iskaz koji se može shvatiti kao smislena cjelina, koji ima početak i kraj i koji je uređen po jedinstvenom principu. </a:t>
            </a:r>
          </a:p>
          <a:p>
            <a:r>
              <a:rPr lang="hr-HR" sz="3200" dirty="0"/>
              <a:t>lako je obično veći od rečenice, dužina mu nije važna (poziv u pomoć S.O.S. cjelovit je tekst!). </a:t>
            </a:r>
          </a:p>
          <a:p>
            <a:r>
              <a:rPr lang="hr-HR" sz="3200" dirty="0"/>
              <a:t>Tekst uvijek predstavlja jednu poruku, koju neko ("pošiljalac") upućuje nekome ("primaocu") i koju taj nastoji razumjeti.</a:t>
            </a:r>
            <a:br>
              <a:rPr lang="hr-HR" sz="3200" dirty="0"/>
            </a:b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57621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1826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Vrste tekstova u hrvatskom jeziku:</a:t>
            </a:r>
            <a:br>
              <a:rPr lang="hr-HR" sz="3600" b="1" dirty="0"/>
            </a:br>
            <a:r>
              <a:rPr lang="hr-HR" sz="3600" b="1" dirty="0"/>
              <a:t>(funkcionalni stilovi)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345324"/>
            <a:ext cx="10515600" cy="5210011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hr-HR" sz="2000" dirty="0"/>
            </a:br>
            <a:r>
              <a:rPr lang="hr-HR" sz="2000" dirty="0"/>
              <a:t>1. </a:t>
            </a:r>
            <a:r>
              <a:rPr lang="hr-HR" sz="2000" b="1" dirty="0"/>
              <a:t>književno-umjetnički stil</a:t>
            </a:r>
            <a:r>
              <a:rPr lang="hr-HR" sz="2000" dirty="0"/>
              <a:t> – otvoren leksemima iz svih leksičkih slojeva (leksemi karakteristični za pjesnički </a:t>
            </a:r>
            <a:r>
              <a:rPr lang="hr-HR" sz="2000" dirty="0" err="1"/>
              <a:t>podstil</a:t>
            </a:r>
            <a:r>
              <a:rPr lang="hr-HR" sz="2000" dirty="0"/>
              <a:t>: POETIZMI, npr. </a:t>
            </a:r>
            <a:r>
              <a:rPr lang="hr-HR" sz="2000" i="1" dirty="0"/>
              <a:t>lijer</a:t>
            </a:r>
            <a:r>
              <a:rPr lang="hr-HR" sz="2000" dirty="0"/>
              <a:t>, </a:t>
            </a:r>
            <a:r>
              <a:rPr lang="hr-HR" sz="2000" i="1" dirty="0"/>
              <a:t>dažd</a:t>
            </a:r>
            <a:r>
              <a:rPr lang="hr-HR" sz="2000" dirty="0"/>
              <a:t>, </a:t>
            </a:r>
            <a:r>
              <a:rPr lang="hr-HR" sz="2000" i="1" dirty="0"/>
              <a:t>cjelov</a:t>
            </a:r>
            <a:r>
              <a:rPr lang="hr-HR" sz="2000" dirty="0"/>
              <a:t>), subjektivan, obilježava ga uporaba brojnih stilskih sredstava (</a:t>
            </a:r>
            <a:r>
              <a:rPr lang="hr-HR" sz="2000" i="1" dirty="0"/>
              <a:t>figura</a:t>
            </a:r>
            <a:r>
              <a:rPr lang="hr-HR" sz="2000" dirty="0"/>
              <a:t>, </a:t>
            </a:r>
            <a:r>
              <a:rPr lang="hr-HR" sz="2000" i="1" dirty="0"/>
              <a:t>tropa</a:t>
            </a:r>
            <a:r>
              <a:rPr lang="hr-HR" sz="2000" dirty="0"/>
              <a:t>…)</a:t>
            </a:r>
          </a:p>
          <a:p>
            <a:pPr marL="0" indent="0">
              <a:buNone/>
            </a:pPr>
            <a:r>
              <a:rPr lang="hr-HR" sz="2000" dirty="0"/>
              <a:t>2. </a:t>
            </a:r>
            <a:r>
              <a:rPr lang="hr-HR" sz="2000" b="1" dirty="0"/>
              <a:t>publicistički stil</a:t>
            </a:r>
            <a:r>
              <a:rPr lang="hr-HR" sz="2000" dirty="0"/>
              <a:t> – blizak je i književno-umjetničkomu stilu (individualnost u načinu izlaganja), ali i znanstvenomu stilu (objektivnost, sažetost)</a:t>
            </a:r>
          </a:p>
          <a:p>
            <a:pPr marL="0" indent="0">
              <a:buNone/>
            </a:pPr>
            <a:r>
              <a:rPr lang="hr-HR" sz="2000" dirty="0"/>
              <a:t>3. </a:t>
            </a:r>
            <a:r>
              <a:rPr lang="hr-HR" sz="2000" b="1" dirty="0"/>
              <a:t>znanstveni stil</a:t>
            </a:r>
            <a:r>
              <a:rPr lang="hr-HR" sz="2000" dirty="0"/>
              <a:t> – stručni nazivi pojedini znanosti (TERMINI), objektivan, impersonalan</a:t>
            </a:r>
          </a:p>
          <a:p>
            <a:pPr marL="0" indent="0">
              <a:buNone/>
            </a:pPr>
            <a:r>
              <a:rPr lang="hr-HR" sz="2000" dirty="0"/>
              <a:t>4. </a:t>
            </a:r>
            <a:r>
              <a:rPr lang="hr-HR" sz="2000" b="1" dirty="0"/>
              <a:t>administrativni stil</a:t>
            </a:r>
            <a:r>
              <a:rPr lang="hr-HR" sz="2000" dirty="0"/>
              <a:t> – sažet, impersonalan, ograničen izbor leksema, karakteristične konstrukcije</a:t>
            </a:r>
          </a:p>
          <a:p>
            <a:pPr marL="0" indent="0">
              <a:buNone/>
            </a:pPr>
            <a:r>
              <a:rPr lang="hr-HR" sz="2000" dirty="0"/>
              <a:t>5. </a:t>
            </a:r>
            <a:r>
              <a:rPr lang="hr-HR" sz="2000" b="1" dirty="0"/>
              <a:t>razgovorni stil</a:t>
            </a:r>
            <a:r>
              <a:rPr lang="hr-HR" sz="2000" dirty="0"/>
              <a:t> – karakterističan za usmenu komunikaciju, KOLOKVIJALIZMI (leksemi između standardnoga jezika i dijalekata), VULGARIZMI (leksemi čija se uporaba smatra neprimjerenom, prostačke riječi), ŽARGONIZMI (leksemi koje koriste pripadnici određene, zatvorene društvene skupine).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750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0296"/>
          </a:xfrm>
        </p:spPr>
        <p:txBody>
          <a:bodyPr>
            <a:noAutofit/>
          </a:bodyPr>
          <a:lstStyle/>
          <a:p>
            <a:r>
              <a:rPr lang="hr-HR" sz="3600" b="1" dirty="0" err="1"/>
              <a:t>Književnoumjetnički</a:t>
            </a:r>
            <a:r>
              <a:rPr lang="hr-HR" sz="3600" b="1" dirty="0"/>
              <a:t> tekst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250733"/>
            <a:ext cx="10515600" cy="5223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KNJIŽEVNO-UMJETNIČKI TEKST je tekst koji ima posebne tekstualne karakteristike: </a:t>
            </a:r>
          </a:p>
          <a:p>
            <a:r>
              <a:rPr lang="hr-HR" sz="2400" dirty="0"/>
              <a:t>izrazitu jezičnu uređenost, </a:t>
            </a:r>
          </a:p>
          <a:p>
            <a:r>
              <a:rPr lang="hr-HR" sz="2400" dirty="0" err="1"/>
              <a:t>višesmislenost</a:t>
            </a:r>
            <a:r>
              <a:rPr lang="hr-HR" sz="2400" dirty="0"/>
              <a:t>, </a:t>
            </a:r>
          </a:p>
          <a:p>
            <a:r>
              <a:rPr lang="hr-HR" sz="2400" dirty="0"/>
              <a:t>figurativnost (pogledati stilske figure – usporedba, onomatopeja, personifikacija,…), </a:t>
            </a:r>
          </a:p>
          <a:p>
            <a:r>
              <a:rPr lang="hr-HR" sz="2400" dirty="0" err="1"/>
              <a:t>fikcionalnost</a:t>
            </a:r>
            <a:r>
              <a:rPr lang="hr-HR" sz="2400" dirty="0"/>
              <a:t> (izmišljen je), </a:t>
            </a:r>
          </a:p>
          <a:p>
            <a:r>
              <a:rPr lang="hr-HR" sz="2400" dirty="0"/>
              <a:t>kao i one karakteristike po kojima ga prepoznajemo kao književni tekst određene </a:t>
            </a:r>
            <a:r>
              <a:rPr lang="hr-HR" sz="2400" b="1" dirty="0"/>
              <a:t>vrste</a:t>
            </a:r>
            <a:r>
              <a:rPr lang="hr-HR" sz="2400" dirty="0"/>
              <a:t>, npr., kao pjesmu, ili ep, ili bajku, ili novelu, ili roman, ili dramu itd. 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439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Znanstveno-popularna i stručna literatura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400" dirty="0"/>
              <a:t>Znanstveno-popularni tekst:</a:t>
            </a:r>
          </a:p>
          <a:p>
            <a:pPr marL="0" indent="0">
              <a:buNone/>
            </a:pPr>
            <a:endParaRPr lang="hr-HR" sz="2400" dirty="0"/>
          </a:p>
          <a:p>
            <a:pPr lvl="0"/>
            <a:r>
              <a:rPr lang="hr-HR" sz="2400" dirty="0"/>
              <a:t>pisan je objektivno</a:t>
            </a:r>
          </a:p>
          <a:p>
            <a:pPr lvl="0"/>
            <a:r>
              <a:rPr lang="hr-HR" sz="2400" dirty="0"/>
              <a:t>donosi brojne činjenice i znanstvene podatke o temi koju obrađuje kako bi čitatelj skupio nova znanja i informacije </a:t>
            </a:r>
          </a:p>
          <a:p>
            <a:pPr lvl="0"/>
            <a:r>
              <a:rPr lang="hr-HR" sz="2400" dirty="0"/>
              <a:t>pisan je na prihvatljiv, popularan, svima jasan i razumljiv način</a:t>
            </a:r>
          </a:p>
          <a:p>
            <a:pPr marL="0" lv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207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Čitalačka kultura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1713186"/>
            <a:ext cx="8915400" cy="4198036"/>
          </a:xfrm>
        </p:spPr>
        <p:txBody>
          <a:bodyPr>
            <a:normAutofit/>
          </a:bodyPr>
          <a:lstStyle/>
          <a:p>
            <a:r>
              <a:rPr lang="hr-HR" sz="2400" dirty="0"/>
              <a:t>Što misliš, što znači izraz čitalačka kultura?</a:t>
            </a:r>
          </a:p>
          <a:p>
            <a:r>
              <a:rPr lang="hr-HR" sz="2400" dirty="0"/>
              <a:t>Je li ti čitanje važno samo za satove lektire ili ti pomaže kod učenja i u ostalim predmetima? Objasni!</a:t>
            </a:r>
          </a:p>
          <a:p>
            <a:r>
              <a:rPr lang="hr-HR" sz="2400" dirty="0"/>
              <a:t>Misliš li da je čitanje važno i zašto?</a:t>
            </a:r>
          </a:p>
          <a:p>
            <a:r>
              <a:rPr lang="hr-HR" sz="2400" dirty="0"/>
              <a:t>Što najradije čitaš u slobodno vrijeme?</a:t>
            </a:r>
          </a:p>
          <a:p>
            <a:r>
              <a:rPr lang="hr-HR" sz="2400" dirty="0"/>
              <a:t>Gdje „nabavljaš” ono što čitaš? (knjižnica, knjižara, od prijatelja, Internet, mobitel,…)</a:t>
            </a:r>
          </a:p>
          <a:p>
            <a:r>
              <a:rPr lang="hr-HR" sz="2400" dirty="0"/>
              <a:t>Koliko često i što čitaju tvoji roditelji?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962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Prame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</TotalTime>
  <Words>844</Words>
  <Application>Microsoft Office PowerPoint</Application>
  <PresentationFormat>Široki zaslon</PresentationFormat>
  <Paragraphs>77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Pramen</vt:lpstr>
      <vt:lpstr>Književno-komunikacijsko-informacijska kultura</vt:lpstr>
      <vt:lpstr>Antun Branko Šimić (1595. - 1925.) književnik</vt:lpstr>
      <vt:lpstr>PowerPoint prezentacija</vt:lpstr>
      <vt:lpstr>PowerPoint prezentacija</vt:lpstr>
      <vt:lpstr>Tekst</vt:lpstr>
      <vt:lpstr>Vrste tekstova u hrvatskom jeziku: (funkcionalni stilovi)</vt:lpstr>
      <vt:lpstr>Književnoumjetnički tekst</vt:lpstr>
      <vt:lpstr>Znanstveno-popularna i stručna literatura</vt:lpstr>
      <vt:lpstr>Čitalačka kultura</vt:lpstr>
      <vt:lpstr>Zadaci za samostalni rad </vt:lpstr>
      <vt:lpstr>Zadaci za samostalni rad Precrtaj tablicu te u stupce navedi odgovarajuće karakteristike, sličnosti i razlike.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Književno-komunikacijsko-informacijska kultura</dc:title>
  <dc:creator>Knjižnica</dc:creator>
  <cp:lastModifiedBy>Helena Barić Karajković</cp:lastModifiedBy>
  <cp:revision>18</cp:revision>
  <dcterms:created xsi:type="dcterms:W3CDTF">2018-04-13T09:27:54Z</dcterms:created>
  <dcterms:modified xsi:type="dcterms:W3CDTF">2022-06-29T16:32:13Z</dcterms:modified>
</cp:coreProperties>
</file>