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5" r:id="rId4"/>
    <p:sldId id="259" r:id="rId5"/>
    <p:sldId id="260" r:id="rId6"/>
    <p:sldId id="261" r:id="rId7"/>
    <p:sldId id="262" r:id="rId8"/>
    <p:sldId id="263" r:id="rId9"/>
    <p:sldId id="264"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522D05-DF37-4DDA-A5CB-499E39E2CCF8}" type="datetimeFigureOut">
              <a:rPr lang="hr-HR" smtClean="0"/>
              <a:pPr/>
              <a:t>11.3.2014.</a:t>
            </a:fld>
            <a:endParaRPr lang="hr-HR" dirty="0"/>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dirty="0"/>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6683CC-4353-4F82-9EE6-B2615E9A40A6}" type="slidenum">
              <a:rPr lang="hr-HR" smtClean="0"/>
              <a:pPr/>
              <a:t>‹#›</a:t>
            </a:fld>
            <a:endParaRPr lang="hr-H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5" name="Rezervirano mjesto podnožja 4"/>
          <p:cNvSpPr>
            <a:spLocks noGrp="1"/>
          </p:cNvSpPr>
          <p:nvPr>
            <p:ph type="ftr" sz="quarter" idx="11"/>
          </p:nvPr>
        </p:nvSpPr>
        <p:spPr/>
        <p:txBody>
          <a:bodyPr/>
          <a:lstStyle>
            <a:extLst/>
          </a:lstStyle>
          <a:p>
            <a:endParaRPr lang="hr-HR" dirty="0"/>
          </a:p>
        </p:txBody>
      </p:sp>
      <p:sp>
        <p:nvSpPr>
          <p:cNvPr id="6" name="Rezervirano mjesto broja slajda 5"/>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83522D05-DF37-4DDA-A5CB-499E39E2CCF8}" type="datetimeFigureOut">
              <a:rPr lang="hr-HR" smtClean="0"/>
              <a:pPr/>
              <a:t>11.3.2014.</a:t>
            </a:fld>
            <a:endParaRPr lang="hr-HR" dirty="0"/>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dirty="0"/>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6683CC-4353-4F82-9EE6-B2615E9A40A6}" type="slidenum">
              <a:rPr lang="hr-HR" smtClean="0"/>
              <a:pPr/>
              <a:t>‹#›</a:t>
            </a:fld>
            <a:endParaRPr lang="hr-H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5" name="Rezervirano mjesto podnožja 4"/>
          <p:cNvSpPr>
            <a:spLocks noGrp="1"/>
          </p:cNvSpPr>
          <p:nvPr>
            <p:ph type="ftr" sz="quarter" idx="11"/>
          </p:nvPr>
        </p:nvSpPr>
        <p:spPr/>
        <p:txBody>
          <a:bodyPr/>
          <a:lstStyle>
            <a:extLst/>
          </a:lstStyle>
          <a:p>
            <a:endParaRPr lang="hr-HR" dirty="0"/>
          </a:p>
        </p:txBody>
      </p:sp>
      <p:sp>
        <p:nvSpPr>
          <p:cNvPr id="6" name="Rezervirano mjesto broja slajda 5"/>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3522D05-DF37-4DDA-A5CB-499E39E2CCF8}" type="datetimeFigureOut">
              <a:rPr lang="hr-HR" smtClean="0"/>
              <a:pPr/>
              <a:t>11.3.2014.</a:t>
            </a:fld>
            <a:endParaRPr lang="hr-HR" dirty="0"/>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dirty="0"/>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D56683CC-4353-4F82-9EE6-B2615E9A40A6}" type="slidenum">
              <a:rPr lang="hr-HR" smtClean="0"/>
              <a:pPr/>
              <a:t>‹#›</a:t>
            </a:fld>
            <a:endParaRPr lang="hr-H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6" name="Rezervirano mjesto podnožja 5"/>
          <p:cNvSpPr>
            <a:spLocks noGrp="1"/>
          </p:cNvSpPr>
          <p:nvPr>
            <p:ph type="ftr" sz="quarter" idx="11"/>
          </p:nvPr>
        </p:nvSpPr>
        <p:spPr/>
        <p:txBody>
          <a:bodyPr/>
          <a:lstStyle>
            <a:extLst/>
          </a:lstStyle>
          <a:p>
            <a:endParaRPr lang="hr-HR" dirty="0"/>
          </a:p>
        </p:txBody>
      </p:sp>
      <p:sp>
        <p:nvSpPr>
          <p:cNvPr id="7" name="Rezervirano mjesto broja slajda 6"/>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8" name="Rezervirano mjesto podnožja 7"/>
          <p:cNvSpPr>
            <a:spLocks noGrp="1"/>
          </p:cNvSpPr>
          <p:nvPr>
            <p:ph type="ftr" sz="quarter" idx="11"/>
          </p:nvPr>
        </p:nvSpPr>
        <p:spPr/>
        <p:txBody>
          <a:bodyPr/>
          <a:lstStyle>
            <a:extLst/>
          </a:lstStyle>
          <a:p>
            <a:endParaRPr lang="hr-HR" dirty="0"/>
          </a:p>
        </p:txBody>
      </p:sp>
      <p:sp>
        <p:nvSpPr>
          <p:cNvPr id="9" name="Rezervirano mjesto broja slajda 8"/>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4" name="Rezervirano mjesto podnožja 3"/>
          <p:cNvSpPr>
            <a:spLocks noGrp="1"/>
          </p:cNvSpPr>
          <p:nvPr>
            <p:ph type="ftr" sz="quarter" idx="11"/>
          </p:nvPr>
        </p:nvSpPr>
        <p:spPr/>
        <p:txBody>
          <a:bodyPr/>
          <a:lstStyle>
            <a:extLst/>
          </a:lstStyle>
          <a:p>
            <a:endParaRPr lang="hr-HR" dirty="0"/>
          </a:p>
        </p:txBody>
      </p:sp>
      <p:sp>
        <p:nvSpPr>
          <p:cNvPr id="5" name="Rezervirano mjesto broja slajda 4"/>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83522D05-DF37-4DDA-A5CB-499E39E2CCF8}" type="datetimeFigureOut">
              <a:rPr lang="hr-HR" smtClean="0"/>
              <a:pPr/>
              <a:t>11.3.2014.</a:t>
            </a:fld>
            <a:endParaRPr lang="hr-HR" dirty="0"/>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dirty="0"/>
          </a:p>
        </p:txBody>
      </p:sp>
      <p:sp>
        <p:nvSpPr>
          <p:cNvPr id="4" name="Rezervirano mjesto broja slajda 3"/>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6" name="Rezervirano mjesto podnožja 5"/>
          <p:cNvSpPr>
            <a:spLocks noGrp="1"/>
          </p:cNvSpPr>
          <p:nvPr>
            <p:ph type="ftr" sz="quarter" idx="11"/>
          </p:nvPr>
        </p:nvSpPr>
        <p:spPr/>
        <p:txBody>
          <a:bodyPr/>
          <a:lstStyle>
            <a:extLst/>
          </a:lstStyle>
          <a:p>
            <a:endParaRPr lang="hr-HR" dirty="0"/>
          </a:p>
        </p:txBody>
      </p:sp>
      <p:sp>
        <p:nvSpPr>
          <p:cNvPr id="7" name="Rezervirano mjesto broja slajda 6"/>
          <p:cNvSpPr>
            <a:spLocks noGrp="1"/>
          </p:cNvSpPr>
          <p:nvPr>
            <p:ph type="sldNum" sz="quarter" idx="12"/>
          </p:nvPr>
        </p:nvSpPr>
        <p:spPr/>
        <p:txBody>
          <a:bodyPr/>
          <a:lstStyle>
            <a:extLst/>
          </a:lstStyle>
          <a:p>
            <a:fld id="{D56683CC-4353-4F82-9EE6-B2615E9A40A6}" type="slidenum">
              <a:rPr lang="hr-HR" smtClean="0"/>
              <a:pPr/>
              <a:t>‹#›</a:t>
            </a:fld>
            <a:endParaRPr lang="hr-H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Kliknite da biste uredili stilove teksta matrice</a:t>
            </a:r>
          </a:p>
        </p:txBody>
      </p:sp>
      <p:sp>
        <p:nvSpPr>
          <p:cNvPr id="5" name="Rezervirano mjesto datuma 4"/>
          <p:cNvSpPr>
            <a:spLocks noGrp="1"/>
          </p:cNvSpPr>
          <p:nvPr>
            <p:ph type="dt" sz="half" idx="10"/>
          </p:nvPr>
        </p:nvSpPr>
        <p:spPr/>
        <p:txBody>
          <a:bodyPr/>
          <a:lstStyle>
            <a:extLst/>
          </a:lstStyle>
          <a:p>
            <a:fld id="{83522D05-DF37-4DDA-A5CB-499E39E2CCF8}" type="datetimeFigureOut">
              <a:rPr lang="hr-HR" smtClean="0"/>
              <a:pPr/>
              <a:t>11.3.2014.</a:t>
            </a:fld>
            <a:endParaRPr lang="hr-HR" dirty="0"/>
          </a:p>
        </p:txBody>
      </p:sp>
      <p:sp>
        <p:nvSpPr>
          <p:cNvPr id="6" name="Rezervirano mjesto podnožja 5"/>
          <p:cNvSpPr>
            <a:spLocks noGrp="1"/>
          </p:cNvSpPr>
          <p:nvPr>
            <p:ph type="ftr" sz="quarter" idx="11"/>
          </p:nvPr>
        </p:nvSpPr>
        <p:spPr/>
        <p:txBody>
          <a:bodyPr/>
          <a:lstStyle>
            <a:extLst/>
          </a:lstStyle>
          <a:p>
            <a:endParaRPr lang="hr-HR" dirty="0"/>
          </a:p>
        </p:txBody>
      </p:sp>
      <p:sp>
        <p:nvSpPr>
          <p:cNvPr id="7" name="Rezervirano mjesto broja slajda 6"/>
          <p:cNvSpPr>
            <a:spLocks noGrp="1"/>
          </p:cNvSpPr>
          <p:nvPr>
            <p:ph type="sldNum" sz="quarter" idx="12"/>
          </p:nvPr>
        </p:nvSpPr>
        <p:spPr/>
        <p:txBody>
          <a:bodyPr/>
          <a:lstStyle>
            <a:extLst/>
          </a:lstStyle>
          <a:p>
            <a:fld id="{D56683CC-4353-4F82-9EE6-B2615E9A40A6}" type="slidenum">
              <a:rPr lang="hr-HR" smtClean="0"/>
              <a:pPr/>
              <a:t>‹#›</a:t>
            </a:fld>
            <a:endParaRPr lang="hr-HR" dirty="0"/>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dirty="0" smtClean="0"/>
              <a:t>Pritisnite ikonu za dodavanje slike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3522D05-DF37-4DDA-A5CB-499E39E2CCF8}" type="datetimeFigureOut">
              <a:rPr lang="hr-HR" smtClean="0"/>
              <a:pPr/>
              <a:t>11.3.2014.</a:t>
            </a:fld>
            <a:endParaRPr lang="hr-HR" dirty="0"/>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dirty="0"/>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6683CC-4353-4F82-9EE6-B2615E9A40A6}" type="slidenum">
              <a:rPr lang="hr-HR" smtClean="0"/>
              <a:pPr/>
              <a:t>‹#›</a:t>
            </a:fld>
            <a:endParaRPr lang="hr-H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Albert Einstein </a:t>
            </a:r>
            <a:br>
              <a:rPr lang="hr-HR" dirty="0" smtClean="0"/>
            </a:br>
            <a:endParaRPr lang="hr-HR" dirty="0"/>
          </a:p>
        </p:txBody>
      </p:sp>
      <p:sp>
        <p:nvSpPr>
          <p:cNvPr id="3" name="Podnaslov 2"/>
          <p:cNvSpPr>
            <a:spLocks noGrp="1"/>
          </p:cNvSpPr>
          <p:nvPr>
            <p:ph type="subTitle" idx="1"/>
          </p:nvPr>
        </p:nvSpPr>
        <p:spPr/>
        <p:txBody>
          <a:bodyPr>
            <a:normAutofit lnSpcReduction="10000"/>
          </a:bodyPr>
          <a:lstStyle/>
          <a:p>
            <a:r>
              <a:rPr lang="hr-HR" dirty="0" smtClean="0"/>
              <a:t>Dino Reljac </a:t>
            </a:r>
          </a:p>
          <a:p>
            <a:r>
              <a:rPr lang="hr-HR" dirty="0"/>
              <a:t>i</a:t>
            </a:r>
            <a:endParaRPr lang="hr-HR" dirty="0" smtClean="0"/>
          </a:p>
          <a:p>
            <a:r>
              <a:rPr lang="hr-HR" dirty="0" smtClean="0"/>
              <a:t>Renato Zaimović</a:t>
            </a:r>
            <a:endParaRPr lang="hr-HR" dirty="0"/>
          </a:p>
        </p:txBody>
      </p:sp>
      <p:sp>
        <p:nvSpPr>
          <p:cNvPr id="4" name="TekstniOkvir 3"/>
          <p:cNvSpPr txBox="1"/>
          <p:nvPr/>
        </p:nvSpPr>
        <p:spPr>
          <a:xfrm>
            <a:off x="7955868" y="4653136"/>
            <a:ext cx="2376264" cy="369332"/>
          </a:xfrm>
          <a:prstGeom prst="rect">
            <a:avLst/>
          </a:prstGeom>
          <a:noFill/>
        </p:spPr>
        <p:txBody>
          <a:bodyPr wrap="square" rtlCol="0">
            <a:spAutoFit/>
          </a:bodyPr>
          <a:lstStyle/>
          <a:p>
            <a:r>
              <a:rPr lang="hr-HR" dirty="0" smtClean="0">
                <a:solidFill>
                  <a:schemeClr val="bg1"/>
                </a:solidFill>
              </a:rPr>
              <a:t>7.a</a:t>
            </a:r>
            <a:endParaRPr lang="hr-HR" dirty="0">
              <a:solidFill>
                <a:schemeClr val="bg1"/>
              </a:solidFill>
            </a:endParaRPr>
          </a:p>
        </p:txBody>
      </p:sp>
      <p:sp>
        <p:nvSpPr>
          <p:cNvPr id="5" name="TekstniOkvir 4"/>
          <p:cNvSpPr txBox="1"/>
          <p:nvPr/>
        </p:nvSpPr>
        <p:spPr>
          <a:xfrm>
            <a:off x="5580112" y="5085184"/>
            <a:ext cx="2952328" cy="400110"/>
          </a:xfrm>
          <a:prstGeom prst="rect">
            <a:avLst/>
          </a:prstGeom>
          <a:noFill/>
        </p:spPr>
        <p:txBody>
          <a:bodyPr wrap="square" rtlCol="0">
            <a:spAutoFit/>
          </a:bodyPr>
          <a:lstStyle/>
          <a:p>
            <a:pPr algn="r"/>
            <a:r>
              <a:rPr lang="hr-HR" sz="2000" dirty="0" smtClean="0">
                <a:solidFill>
                  <a:schemeClr val="bg1"/>
                </a:solidFill>
              </a:rPr>
              <a:t>OŠ  “Jelenje-Dražice”</a:t>
            </a:r>
            <a:endParaRPr lang="hr-HR" sz="2000" dirty="0">
              <a:solidFill>
                <a:schemeClr val="bg1"/>
              </a:solidFill>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6632"/>
            <a:ext cx="7239000" cy="1143000"/>
          </a:xfrm>
        </p:spPr>
        <p:txBody>
          <a:bodyPr/>
          <a:lstStyle/>
          <a:p>
            <a:r>
              <a:rPr lang="hr-HR" dirty="0" smtClean="0">
                <a:solidFill>
                  <a:srgbClr val="FF0000"/>
                </a:solidFill>
              </a:rPr>
              <a:t>O Albertu Einsteinu</a:t>
            </a:r>
            <a:endParaRPr lang="hr-HR" dirty="0">
              <a:solidFill>
                <a:srgbClr val="FF0000"/>
              </a:solidFill>
            </a:endParaRPr>
          </a:p>
        </p:txBody>
      </p:sp>
      <p:sp>
        <p:nvSpPr>
          <p:cNvPr id="3" name="Rezervirano mjesto sadržaja 2"/>
          <p:cNvSpPr>
            <a:spLocks noGrp="1"/>
          </p:cNvSpPr>
          <p:nvPr>
            <p:ph idx="1"/>
          </p:nvPr>
        </p:nvSpPr>
        <p:spPr>
          <a:xfrm>
            <a:off x="457200" y="1340768"/>
            <a:ext cx="7715200" cy="5328592"/>
          </a:xfrm>
        </p:spPr>
        <p:txBody>
          <a:bodyPr>
            <a:noAutofit/>
          </a:bodyPr>
          <a:lstStyle/>
          <a:p>
            <a:r>
              <a:rPr lang="vi-VN" sz="2000" dirty="0" smtClean="0"/>
              <a:t>Albert Einstein bio je teorijski fizičar, prema jednom izboru najveći fizičar uopće. </a:t>
            </a:r>
            <a:endParaRPr lang="hr-HR" sz="2000" dirty="0" smtClean="0"/>
          </a:p>
          <a:p>
            <a:r>
              <a:rPr lang="vi-VN" sz="2000" dirty="0" smtClean="0"/>
              <a:t>Rođen </a:t>
            </a:r>
            <a:r>
              <a:rPr lang="vi-VN" sz="2000" dirty="0" smtClean="0"/>
              <a:t>je u 14. ožujka 1879. godine u Ulmu, u Njemačkoj, a preminuo je 18. travnja 1955. godine u Princetonu u New Jerseyju, u Sjedinjenim Američkim Državama.</a:t>
            </a:r>
          </a:p>
          <a:p>
            <a:endParaRPr lang="hr-HR" sz="2400" dirty="0"/>
          </a:p>
        </p:txBody>
      </p:sp>
      <p:pic>
        <p:nvPicPr>
          <p:cNvPr id="7" name="Slika 6" descr="220px-Albert_Einstein_Head.jpg"/>
          <p:cNvPicPr>
            <a:picLocks noChangeAspect="1"/>
          </p:cNvPicPr>
          <p:nvPr/>
        </p:nvPicPr>
        <p:blipFill>
          <a:blip r:embed="rId2" cstate="print"/>
          <a:stretch>
            <a:fillRect/>
          </a:stretch>
        </p:blipFill>
        <p:spPr>
          <a:xfrm>
            <a:off x="2771800" y="3277783"/>
            <a:ext cx="2952328" cy="3463585"/>
          </a:xfrm>
          <a:prstGeom prst="ellipse">
            <a:avLst/>
          </a:prstGeom>
          <a:ln w="190500" cap="rnd">
            <a:solidFill>
              <a:srgbClr val="00B0F0"/>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 Albertu Einsteinu</a:t>
            </a:r>
            <a:endParaRPr lang="hr-HR" dirty="0"/>
          </a:p>
        </p:txBody>
      </p:sp>
      <p:sp>
        <p:nvSpPr>
          <p:cNvPr id="3" name="Rezervirano mjesto sadržaja 2"/>
          <p:cNvSpPr>
            <a:spLocks noGrp="1"/>
          </p:cNvSpPr>
          <p:nvPr>
            <p:ph idx="1"/>
          </p:nvPr>
        </p:nvSpPr>
        <p:spPr/>
        <p:txBody>
          <a:bodyPr>
            <a:normAutofit/>
          </a:bodyPr>
          <a:lstStyle/>
          <a:p>
            <a:r>
              <a:rPr lang="vi-VN" sz="2200" dirty="0" smtClean="0"/>
              <a:t>Albert Einstein formulirao je posebnu i opću teoriju relativnosti kojima je uveo revoluciju u modernu </a:t>
            </a:r>
            <a:r>
              <a:rPr lang="vi-VN" sz="2200" dirty="0" smtClean="0"/>
              <a:t>fiziku.</a:t>
            </a:r>
            <a:endParaRPr lang="hr-HR" sz="2200" dirty="0" smtClean="0"/>
          </a:p>
          <a:p>
            <a:r>
              <a:rPr lang="hr-HR" sz="2200" dirty="0"/>
              <a:t>D</a:t>
            </a:r>
            <a:r>
              <a:rPr lang="vi-VN" sz="2200" dirty="0" smtClean="0"/>
              <a:t>opr</a:t>
            </a:r>
            <a:r>
              <a:rPr lang="hr-HR" sz="2200" dirty="0" smtClean="0"/>
              <a:t>inio</a:t>
            </a:r>
            <a:r>
              <a:rPr lang="vi-VN" sz="2200" dirty="0" smtClean="0"/>
              <a:t> </a:t>
            </a:r>
            <a:r>
              <a:rPr lang="vi-VN" sz="2200" dirty="0" smtClean="0"/>
              <a:t>je napretku kvantne teorije i statističke mehanike. </a:t>
            </a:r>
            <a:endParaRPr lang="hr-HR" sz="2200" dirty="0" smtClean="0"/>
          </a:p>
          <a:p>
            <a:r>
              <a:rPr lang="vi-VN" sz="2200" dirty="0" smtClean="0"/>
              <a:t>Iako </a:t>
            </a:r>
            <a:r>
              <a:rPr lang="vi-VN" sz="2200" dirty="0" smtClean="0"/>
              <a:t>je najpoznatiji po teoriji relativnosti, Nobelova nagrada za fiziku mu je dodijeljena 1921. godine za objašnjenje fotoelektričnog efekta kao i za doprinos razvoju teorijske fizike. </a:t>
            </a:r>
            <a:endParaRPr lang="hr-HR" sz="2200" dirty="0" smtClean="0"/>
          </a:p>
          <a:p>
            <a:r>
              <a:rPr lang="vi-VN" sz="2200" dirty="0" smtClean="0"/>
              <a:t>U </a:t>
            </a:r>
            <a:r>
              <a:rPr lang="vi-VN" sz="2200" dirty="0" smtClean="0"/>
              <a:t>narodu, ime „Einstein“ je sinonim za čovjeka visoke inteligencije ili za genija.</a:t>
            </a:r>
          </a:p>
          <a:p>
            <a:endParaRPr lang="hr-HR" dirty="0"/>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06288"/>
            <a:ext cx="7239000" cy="1143000"/>
          </a:xfrm>
        </p:spPr>
        <p:txBody>
          <a:bodyPr/>
          <a:lstStyle/>
          <a:p>
            <a:r>
              <a:rPr lang="hr-HR" dirty="0" smtClean="0"/>
              <a:t>Djetinjstvo</a:t>
            </a:r>
            <a:endParaRPr lang="hr-HR" dirty="0"/>
          </a:p>
        </p:txBody>
      </p:sp>
      <p:sp>
        <p:nvSpPr>
          <p:cNvPr id="3" name="Rezervirano mjesto sadržaja 2"/>
          <p:cNvSpPr>
            <a:spLocks noGrp="1"/>
          </p:cNvSpPr>
          <p:nvPr>
            <p:ph idx="1"/>
          </p:nvPr>
        </p:nvSpPr>
        <p:spPr>
          <a:xfrm>
            <a:off x="457200" y="980728"/>
            <a:ext cx="7239000" cy="4846320"/>
          </a:xfrm>
        </p:spPr>
        <p:txBody>
          <a:bodyPr>
            <a:normAutofit/>
          </a:bodyPr>
          <a:lstStyle/>
          <a:p>
            <a:r>
              <a:rPr lang="vi-VN" sz="2000" dirty="0" smtClean="0"/>
              <a:t>Albert Einstein je rođen 14. ožujka 1879. godine, otprilike u 11:30 sati, u židovskoj obitelji, nastanjenoj u gradu Ulm u pokrajini Württemberg, što je oko 100 km istočno od Stuttgarta. </a:t>
            </a:r>
            <a:endParaRPr lang="hr-HR" sz="2000" dirty="0" smtClean="0"/>
          </a:p>
          <a:p>
            <a:r>
              <a:rPr lang="vi-VN" sz="2000" dirty="0" smtClean="0"/>
              <a:t>Njegov </a:t>
            </a:r>
            <a:r>
              <a:rPr lang="vi-VN" sz="2000" dirty="0" smtClean="0"/>
              <a:t>otac bio je Hermann Einstein, po zanimanju trgovac, koji se kasnije bavio elektrokemijskim poslovima, a majka mu je bila Paulina Einstein, djevojačko Koch. Oni su se vjenčali u Stuttgart-Bad Cannstattu. </a:t>
            </a:r>
            <a:endParaRPr lang="hr-HR" sz="2000" dirty="0" smtClean="0"/>
          </a:p>
          <a:p>
            <a:r>
              <a:rPr lang="vi-VN" sz="2000" dirty="0" smtClean="0"/>
              <a:t>Po </a:t>
            </a:r>
            <a:r>
              <a:rPr lang="vi-VN" sz="2000" dirty="0" smtClean="0"/>
              <a:t>Albertovom rođenju, njegova majka navodno je bila preplašena, jer je mislila da je glava njenog novorođenčeta previše velika i da je loše oblikovana.</a:t>
            </a:r>
            <a:endParaRPr lang="hr-HR" sz="2000" dirty="0"/>
          </a:p>
        </p:txBody>
      </p:sp>
      <p:pic>
        <p:nvPicPr>
          <p:cNvPr id="4" name="Slika 3" descr="220px-Albert_Einstein_as_a_child.jpg"/>
          <p:cNvPicPr>
            <a:picLocks noChangeAspect="1"/>
          </p:cNvPicPr>
          <p:nvPr/>
        </p:nvPicPr>
        <p:blipFill>
          <a:blip r:embed="rId2" cstate="print"/>
          <a:stretch>
            <a:fillRect/>
          </a:stretch>
        </p:blipFill>
        <p:spPr>
          <a:xfrm>
            <a:off x="5364088" y="4575831"/>
            <a:ext cx="1944216" cy="2282169"/>
          </a:xfrm>
          <a:prstGeom prst="rect">
            <a:avLst/>
          </a:prstGeom>
          <a:solidFill>
            <a:srgbClr val="FFFFFF">
              <a:shade val="85000"/>
            </a:srgbClr>
          </a:solidFill>
          <a:ln w="190500" cap="sq">
            <a:solidFill>
              <a:srgbClr val="00B05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Zaposlenje </a:t>
            </a:r>
            <a:endParaRPr lang="hr-HR" dirty="0"/>
          </a:p>
        </p:txBody>
      </p:sp>
      <p:sp>
        <p:nvSpPr>
          <p:cNvPr id="3" name="Rezervirano mjesto sadržaja 2"/>
          <p:cNvSpPr>
            <a:spLocks noGrp="1"/>
          </p:cNvSpPr>
          <p:nvPr>
            <p:ph idx="1"/>
          </p:nvPr>
        </p:nvSpPr>
        <p:spPr/>
        <p:txBody>
          <a:bodyPr>
            <a:normAutofit/>
          </a:bodyPr>
          <a:lstStyle/>
          <a:p>
            <a:r>
              <a:rPr lang="vi-VN" sz="2000" dirty="0" smtClean="0"/>
              <a:t>Einstein poslije diplomiranja nije mogao odmah naći nastavničko zaposlenje, ponajviše zato što je kao mladić svojom drskošću očigledno iritirao većinu svojih profesora. Otac prijatelja iz razreda mu je pomogao da se domogne zaposlenja kao pomoćni tehnički ispitivač u Švicarskom patentnom birou</a:t>
            </a:r>
            <a:r>
              <a:rPr lang="hr-HR" sz="2000" baseline="30000" dirty="0">
                <a:latin typeface="Algerian" pitchFamily="82" charset="0"/>
              </a:rPr>
              <a:t> </a:t>
            </a:r>
            <a:r>
              <a:rPr lang="vi-VN" sz="2000" dirty="0" smtClean="0"/>
              <a:t>1902. godine. </a:t>
            </a:r>
            <a:endParaRPr lang="hr-HR" sz="2000" dirty="0">
              <a:latin typeface="Algerian" pitchFamily="82" charset="0"/>
            </a:endParaRPr>
          </a:p>
        </p:txBody>
      </p:sp>
      <p:pic>
        <p:nvPicPr>
          <p:cNvPr id="4" name="Slika 3" descr="images.jpeg"/>
          <p:cNvPicPr>
            <a:picLocks noChangeAspect="1"/>
          </p:cNvPicPr>
          <p:nvPr/>
        </p:nvPicPr>
        <p:blipFill>
          <a:blip r:embed="rId2" cstate="print"/>
          <a:stretch>
            <a:fillRect/>
          </a:stretch>
        </p:blipFill>
        <p:spPr>
          <a:xfrm>
            <a:off x="1691680" y="3573016"/>
            <a:ext cx="4608512" cy="2765107"/>
          </a:xfrm>
          <a:prstGeom prst="roundRect">
            <a:avLst>
              <a:gd name="adj" fmla="val 8594"/>
            </a:avLst>
          </a:prstGeom>
          <a:solidFill>
            <a:srgbClr val="FFFFFF">
              <a:shade val="85000"/>
            </a:srgbClr>
          </a:solidFill>
          <a:ln>
            <a:solidFill>
              <a:srgbClr val="7030A0"/>
            </a:solidFill>
          </a:ln>
          <a:effectLst>
            <a:reflection blurRad="12700" stA="38000" endPos="28000" dist="5000" dir="5400000" sy="-100000" algn="bl" rotWithShape="0"/>
          </a:effectLst>
        </p:spPr>
      </p:pic>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Religija</a:t>
            </a:r>
            <a:endParaRPr lang="hr-HR" dirty="0"/>
          </a:p>
        </p:txBody>
      </p:sp>
      <p:sp>
        <p:nvSpPr>
          <p:cNvPr id="3" name="Rezervirano mjesto sadržaja 2"/>
          <p:cNvSpPr>
            <a:spLocks noGrp="1"/>
          </p:cNvSpPr>
          <p:nvPr>
            <p:ph idx="1"/>
          </p:nvPr>
        </p:nvSpPr>
        <p:spPr/>
        <p:txBody>
          <a:bodyPr>
            <a:normAutofit/>
          </a:bodyPr>
          <a:lstStyle/>
          <a:p>
            <a:r>
              <a:rPr lang="hr-HR" sz="2400" dirty="0" smtClean="0"/>
              <a:t>Albert Einstein bio je židov.</a:t>
            </a:r>
            <a:endParaRPr lang="hr-HR" sz="2400" dirty="0"/>
          </a:p>
        </p:txBody>
      </p:sp>
      <p:pic>
        <p:nvPicPr>
          <p:cNvPr id="4" name="Slika 3" descr="250px-Albert_Einstein_in_later_years.jpg"/>
          <p:cNvPicPr>
            <a:picLocks noChangeAspect="1"/>
          </p:cNvPicPr>
          <p:nvPr/>
        </p:nvPicPr>
        <p:blipFill>
          <a:blip r:embed="rId2" cstate="print"/>
          <a:stretch>
            <a:fillRect/>
          </a:stretch>
        </p:blipFill>
        <p:spPr>
          <a:xfrm>
            <a:off x="5364088" y="3429000"/>
            <a:ext cx="2376264" cy="2609305"/>
          </a:xfrm>
          <a:prstGeom prst="snip2DiagRect">
            <a:avLst/>
          </a:prstGeom>
          <a:solidFill>
            <a:srgbClr val="FFFFFF">
              <a:shade val="85000"/>
            </a:srgbClr>
          </a:solidFill>
          <a:ln w="88900" cap="sq">
            <a:solidFill>
              <a:schemeClr val="tx1"/>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26" name="Picture 2" descr="https://encrypted-tbn2.gstatic.com/images?q=tbn:ANd9GcRZjqrtN6cwPkSGl4nvz6IDMxnD0vb5d2voR2A46SNnGPyWRinQGQ"/>
          <p:cNvPicPr>
            <a:picLocks noChangeAspect="1" noChangeArrowheads="1"/>
          </p:cNvPicPr>
          <p:nvPr/>
        </p:nvPicPr>
        <p:blipFill>
          <a:blip r:embed="rId3" cstate="print"/>
          <a:srcRect/>
          <a:stretch>
            <a:fillRect/>
          </a:stretch>
        </p:blipFill>
        <p:spPr bwMode="auto">
          <a:xfrm>
            <a:off x="899592" y="2708920"/>
            <a:ext cx="3851921" cy="326782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Izumi </a:t>
            </a:r>
            <a:endParaRPr lang="hr-HR" dirty="0"/>
          </a:p>
        </p:txBody>
      </p:sp>
      <p:sp>
        <p:nvSpPr>
          <p:cNvPr id="3" name="Rezervirano mjesto sadržaja 2"/>
          <p:cNvSpPr>
            <a:spLocks noGrp="1"/>
          </p:cNvSpPr>
          <p:nvPr>
            <p:ph idx="1"/>
          </p:nvPr>
        </p:nvSpPr>
        <p:spPr/>
        <p:txBody>
          <a:bodyPr>
            <a:normAutofit/>
          </a:bodyPr>
          <a:lstStyle/>
          <a:p>
            <a:r>
              <a:rPr lang="hr-HR" sz="2400" dirty="0" smtClean="0"/>
              <a:t>Albert Einstein izumio je frižider jedan od najpotrebnijih električnih uređaja u današnje vrijeme.</a:t>
            </a:r>
            <a:endParaRPr lang="hr-HR" sz="2400" dirty="0"/>
          </a:p>
        </p:txBody>
      </p:sp>
      <p:sp>
        <p:nvSpPr>
          <p:cNvPr id="19459" name="AutoShape 3" descr="data:image/jpeg;base64,/9j/4AAQSkZJRgABAQAAAQABAAD/2wCEAAkGBhMSERUUExMUFRUWGBgYGBgYFxgYGhkXHBoYGhYZGB0bGyYeGh0jHRwXHy8gJCcrLCwsGCAxNTAqNSYrLCkBCQoKBQUFDQUFDSkYEhgpKSkpKSkpKSkpKSkpKSkpKSkpKSkpKSkpKSkpKSkpKSkpKSkpKSkpKSkpKSkpKSkpKf/AABEIAOEA4QMBIgACEQEDEQH/xAAcAAABBQEBAQAAAAAAAAAAAAAEAAIDBQYBBwj/xABHEAABAgQDBAgEAggDBgcAAAABAhEAAyExBBJBBVFhcQYTIjKBkaHwUrHB0ULhBxQjM2JygvEWY5IVQ1NzorIkNHSDk8PS/8QAFAEBAAAAAAAAAAAAAAAAAAAAAP/EABQRAQAAAAAAAAAAAAAAAAAAAAD/2gAMAwEAAhEDEQA/AMGpFaQ0rY+/esTGWRw8Yb1Oa9KecAwoB4RxJY74eUqo3vlCyNq/P34QDUywaw5GFJoGPizafWJDK4ga8/dYSMK5v68vGAj6k1a1n+X18obld6cvfKD5EoFKgHUcoLGjdoPTW/zgfEYf+HfV6eD1HEGAlkSuplqnZss4umWReWk5kqWnetTKb4RXWBMLiAgdmUkKYjMUiao0q6lhTckgRcYnDFSEkJcIAUab0qCeTFh/VFdiMGSnMHAFaVINHCmseIgKybipiu12C9zlSDxozG0Bz6MVJcaaPw+YeLlGyytOYk8SfGz1P94bhdnDOA6lAsSD60uLMGO6AdsfZsuaCpaerQku/aUXFQEgvU03aamPQ9gbFkiWZhlZUJJZgpSjvYHU760N7iM9hNikLZJdKXdIP46Ppo6EAvTKNY2G1pRnS+olliBmNWcGwGgJL0/iAN4DOT9s4pZKgvIhLhMuQWCAFMEhaXKy7BWUhDgtaOSMDi5o6yfMSlF6CYqZSlQCozFWDEsNSHi62dscIT1s6qinKBbwDmgFXIqdHZxLtGZNJAQFVLEUACQHZIszlnLmlqvAVslKks6cSUpB1CbD4EIJLuzP4UeJjhiU5xKxCAQ4Su24dhTJ83hzTv3crMVVzKQjMH1BUFBhwBctUl8oKHRrHdWT1ykLcG6spFu7VrOzkcRAZrqJDhM/C5QbrQhCZiTZyjuqFPwwJtLoiEpzyAmeipoSki1FB+ybd4APrGkxGycWgMuShaLrTlTlOhUjNVKmrQXahrGcxExcqblTNJSQJiciAhYlnuq6sJBcAFKktdJEBSz0hIyu2uWlK1sGiME2FCHLeUWeJwImJUpASlaCOsQKJINpkoaJL1RXKeDEUk0hJcVbQ3Glau8BNmLs1R7pDhMo/gLxFMmAVAa1Hel/yiCbinvWAfNxvn6+/tFfPxJeGzVawJMmwEpXDVTtIHzR0iA7Cjnu8KA2i0G++Ijro1Tryf3rBE6Tao38uER1ahHGAimqO6+6EktYPDsnLS/096RImUxAFX8DAMmIro5NOVhfy8InSoFrE031NS/K1YZOowzAGgGtPDi/rEkokDNTnWrHTfY34wEgSUqoHJJu7Ebra+doKRJOpG8FiTyLsz2fgRpSTD4SWtnUCQDloDRyaVpV4kVKZJTlHEEF+Ydm1EBHJKgCRubKQA6Q/hQ/eGyJa89EkXIZt7nvBz6QSiSo1QymNRZXkzcKGLLZOFUS4Tv4EUI5+h8oACXJUeyqUo17yRej1YioppBMrAK6xIDUDpCgxJzXL/1W4Rr5OFCQ9zwY+OlfCBsXIzUAcNem6vsfeAB2fhKpJADzCDzvcbyReLCckBbihNC40J7WlqeIh0sOGNHFaGhBcHiQa+MdmSnqcrln3G1udfOACxE4zlKCaAKABuwZh8rRYYSWnKKigyvS4p833/KGJwgBtcu/Fr/SHTMIeyA9LcS1/lAGS9pKNJYZFs2p41ADeMRzcOtQJVMmX+MsKijS39RFUmSpCgpRci6iLCpoNObWgyVj1UzKo/FvCv1MBApKq5J0y5/GpO83KWI+T6QBjMPKmpbEIz5S6VApKkpP4kzEqBHF3v5XYw6Fd4JUeKlP5lz8ojVs4gOgsQLZswatno8BiNpbCmSyJ0gidJB7VDmymhEwM7FLjN3TW0ZzaWC7qQXUA4UXSVIKuwFPTMntAl9A9aR6RiJSkF0jIpyTnHZKSz76EO7OngIzu29kqSgFCMiGohJdKS1EoJ7OVWhfK4AJEB57NnkM+70ckMfH1gZcyusXO2MOgo6xIIGbLUEMQHKSCXQfxAGpBUQGDxm56t1tf7QDps+IM0NJpeEmAllw8QxCaRIkwDsnEeUKOtw9IUBuJ6A5Pv8AOA0irOG9+WsWmJSKmkV4lB703e/dYDk1AIp4+esclUBGmp31oPm8EmT2eAP5RGUgs7Ac7+LvrWkBDLAqxUAxN9as/CDEYgDLlCVdmpUHCS5dgRq7ubxCqQFpASQXUdQBTfu58CawMtOSoGa34qO1LVOlt8BbjFK1WsDW+psmtOYiwwszNXtGneJpwYMWPjEexdirmrClIUXDFIAAT2WU533uWFIvNsKRKbDygDNVRagxyJNkhvxEMwagrqHCqKAVdkOoEWDXah3aXi7weFIAK6cSEvQuSotWz+2ibZfR8IDGh+EDMvxaiTzMXsnZeWuVKOK1V8bCAFFRTz/vEiJR3Od8GpwiXrMHgQ3nHV4NJ/3ifMQA8uSqtb3rEgww3inERLKwSR/vJfmDE8uQn40N4iAFODG5+VrwwYYcvtTzg84UfFLpx+ukcXglM4IUG1r5KFYConYUjj4V+X3gRUhJrQk6sHi6XKrcp/mt4H7tAs6QWJNRrvH391gKOYlT9lRBGlCDyCvO7UiSVPnfECAPxJY+lD8t0GTkjmLP7seBgeZIa1DUhrG1t394B65SyCZailWguCaaEgGulOBgLBbSSVKlGXkWp3lkfsZt3CX/AHUytAb+sWslZap9deP9oH2xstOIl3ZaR2TY0sDQ0dvpugPOunODEr9omWoy1gJWnMUqSpPdzCx/ECKgO4NYwUxKUkhJLEdkk6EEMaDexpHrm1MHOxMmZKmIPWoCRmV/vAaJLvVaapUWYhaDoY8lxiQAnmWLucpYpBaltXgAiC7RyHpUbP4aRxqPASIVpEqExGlNBEkBJn4CFDWhQHo8yXxrFYpkqYX1i2ND4+sVmIHaO7Vqe9YBdbQkig8eJ3aOeUCBYLDM96VJo19wYaboIMsrIykKYg5VEBVNa94HcPKI8FsBa1pSRlWCFUUaC9xT1eA7JKMpBEw5uy4YuxCmAy0Hdo9tzxb7I2VLo5OYhNT+Ft9cqW4GLRWypUojrjLkqZsrVLk3dKiA7kA0to0SYtSEB5ZTMYAgA9l2uqz6WHzqB+J2yjDSFLTpRIqcx0HCtNSx4RHsDCKlk5nXiFuZivxAqqUBX4bhyLNlFqU+YrmS09lx20kuwUX7Z0ZCEqYbymNfsrCOgN2JI1V3pptmXzvl8+AXGCkABs39Muw5nU8zB6MKnQff0iLBpSzJU7UarPwiyRLeyvKAFXLAo1fCGiUOPp94JmSq3dojSa0OsBGsCwCh4D7+2iSWE7y/JXzrDlAGt38N8Ty6Du+avlSAiyj+L/S/5xAtCD3VAK3h0HxGsHGbvSn/AFN9HgSalJqUkeDj0rABzVLT3hnGuZvQj6iB5gSRmlkgiuU38rEekFTJRSHQpxuunx3QFOZR+FQ3H/qSfT76hAuQ4KhQ3KdCP4fdIEKaMKg2+x8X84sch0AzCvA6Zhz1HGBVg3qxuNx1EAGhVa+Cq05wdLQbG+m5n8mP2gRSGNILwssBIeiXYcLt4aemkBT7QmGUtMwjPKLpWkiqFZe8OYYNw0tHnvTbooHWqTlLKbKi9WISofEcyiAL5qPHrWLlgoL1YBKxd0mym4F6x5j0xwy5U5E1JYKlBC2ZWZKARQLBSoEZgUKcUDi8B5nMSUkgghQLEEMQRcHcRDHjTzynFlSVZUzX7BqxBAoFE5mcFkKdnZJ0jNzpJQpSToWOvkYCWR5RKYhw2sTQDmO6OxzPCgPR1EFyOUVGOlFyxcXp6++EWRTQMw9dIBxsqpb7coAKbhnKXAIUzClTVJHDtA0jYjFDBoTLlJH65MAKl36pJNMiXcrNKFmBfhFJ0cwzzv2iylKe0oAsGreoc6tpvqAerM04xUwls0zMSULYrEpSmPZIUEpR8RvwgDpaFLUo9uhNVFaioZsql1FFKIJcVyku9HZhsKFzurlpKbZiBQB7cbu0XmDQZMtQUQAhCQlTdorIJnTFsGBcgBIGgOrAfovhytZUkcVH4XG70EAIEAYycn8CEpDBnPdASniT6gRebS6aYfBLyzwtSwKBIcJOgHwpdhYvrFKZb7Wy6D9qXAIeX3SWoWUpNOHjFlhOgomzFTZhcEnipVSS+bSpFNwZqQF1sT9IK5r5cMlcvRaJoKuRSUiu5zrGq2dtYTEuNdGY+I0ig2bsFEiiAAihtwp75Rd4OWEmn4vld4AxU2tdIgQtvfnE6pVDxhkuRWAbPnZRy3e/GAMbt9EpNUqOtASWZ33m4DceEWM7BOQ9o4vZkpTE3D+tPlAUCOnMrMypM0CjnIjKHs6n4gsPoYPn9KMJLVlMzKSKs4A3EtpEO0eiqZ5JUWS7kgB23OXIowo0KR0TkykslIazMWNdXJJ56wBUvEJWy5akqzFgsNf4Vt5fnEc1DnMA1XbcrURNgtnS5YISlgsuUtY1qOMRYqZXib/zJN/FJBgB8xe9Qx98CD6wyawcvRTFvKJRKcvvJpwah+cNxMoOw9N94ALL2qHWnGsHyQA6KNoeGlOEBI7wvc+/rFtMQMor5j3WAqMTPUCM1WpzBuDzZxxjG9KsGlSVylBZlryFBGhonPLeoWnsBUtRZQCagsRrsbNegIpQfYbvUfWj2lhjMQUEOlVqu1jS4qwpUb6GgePbS2ROkLIVls4KapUC4JSWtd8wDEMaxJtVYnyxMZpiR2mB/aJFif4gHG+lXcGNRtGXNKeqU3acS1KfKVOxll7ghgAA7gg1TXLS9qdXRSMir6sFBhV2UGIIIL+UBTSFF6GJkGJsbh05ipBGRRcD4d6bC1W4NEKdxgO13Qo7kPCOQHo06YBvfWIkzAxLswJ8Wp9ogxcw2N3+8DLnUaAnVjzmUxSypabhwwUlak03hCn32h+wMQmZPLJSCesWgklgVSpoFPGzt5Rnp+ML0YsXbebEeRi+6G4xRxKEAukgBnZ3UGoA1AVGtKQGx2rtEZVpTqAd5ZZCmZtHCf8A2xuh/RacXUDrluXIFhbm55Rn8RizmnEBwSW3dpZYDVmp4mL3YEspQpZqzqJqzJS9d2o4t4QEex/2u0pyhZCQKt3iSSeFG8o9ET+zSK9pgBvNNPvHm36PkHrMSTqtvRDDyEaLbO15k2f1EgOtVDUABFGL6Aht5q1YC1O1a9wkasx36O8SHGZe0BTWjN4aRnNsrTgEy04jFyc6q9UmQtZY0AKutpWxbwgrZG20qSlaaoUKtUNS2pbkCNQ1YDWYDaSZhNbD04RYpt8o8/Xi+px8tKD2JoBGoYg+TEHzjb9cQmuvGAdicRygVc6jmsD4vF5EgmpP5mKubtdhWqvh08dfesBYf4lCR3VFrskmvgOUdw/SmWospKkPbMCAeDkN4Rl8ZMxSEmfP/VpUkDsiZNXLdVwAlMtZt+Il62gTD9LMNOTkUlqJzLRME2S5LJHWFKFJU5AdSRUgBW8PQ1JChmDMa+Nvt5RUbSmMQdxD+oGran0gfYk4pJRmKkrch37JHH27E2NJ9pJKkudxe2+AmlIcXs1ee6HFFAdfbesQ4RTBjwf1+wh06ectLuKcIBTpL7gQfI3A5U9YLk4dwwcfTh9IhRUuOR3axPLpT6WprwgK+fscMX0udx5fURnNo7PKMy0ZmutDvX4k1sQ7iNZi8QoF2dmtdtzWUn3SK3FZFpzyyEKD00NQW1a1uOsBkMTslOIzsH6xLLTvPZaYkOO2MoDuHAAukEYrpV0YWXWpYE0EZgQwWT3VZlMElSQ25SkaFTH0g5SrKBkUKMmxBoch/C27hrFbt0JyhOLQJ0hTy8x7C5RoO0oVDFu9mqEnR4DxkTCDlUC2o3H7w5Ulqio93i46QbA6p5ktapkpJyKzjLNknRE0AkNoFglJ0IinlkguDUecBzNxEKJv1g7h5QoDW42fUwMmcDAu0JxKiYZhVkluBI5BzADT5TqJ+0bHoRgTKxUkzf3mVSiAHKUM46wgMFBgMr9nMX3jOYXFBMxwSHZ1ahNy3k7atWLnorM6tc3EzAwGWWASCXWpJU9Hdsm65fSALwrBSkmqu0+gzg5g3N34PreL3Ze0MuAm/E+Uf1KSGPLMKcoxKp5l4icktWbM1/zVsx1BoIOl7SCJSpZLFU2WoDRgon5dX/pEBt+iOGKQrKGK5kxjxAQKjmD5wfi8bKlz1FLBXZ/aGxKfwAjhTzivwEgowwWknMy1gOxbKXIfeW8TF1KwKDLShgGAzDS1H3+EBnOlXRuZjMSjFYeemVMoQpSgAlaWAUCHcUG6vOL/AGVsRcmT+qypmdS1Ba5v4kl8z0YA5qjnasEStnSZScxDgatlER7cxCpeHWtIyMDWxCjZuNfdoCulkTccSMv7AZaMxWSSpm0DtSl41YmUjGdAsMcqphJDq8wAw8L+UaufPBIYu+sA5MwdYnMAQympv+t4Cxc4BdEIIBDJe13KjUP4UYb4NYmhZuBrw98YU/ZZJzC+n5wGP/SJglY/DolJcTASwcMqxNC1aN43Noq+ivRmfh8ROn4tMk9YFAy0gBCswaqGDJNSzDTw3BwEs9lcspL3AJHNo6nZKRVLl3JIGZ6No/zgINl4cIQkJXbfWrhjmvZ4tZYcKa532EVypSEnqwGJ3hmBJ+ukGYKQUuHuH31sYDuHGV3YvRmLe7xHiEsQTezCJFKALbh4Pv8A7xBiJxrWsARJPZPIeSW+hNeEST8QUgmoPh4QLh8QyS+nyIp9fKIMRjMzpNvlQNxu8BJPxhWBoRYt4h9/2I4wHPUCaApULtR679dIZi1KlpKkAkAOSzh9zUcNx14F48BtqXPSCLs5FlDi9jAOE4qepzsyqELAP4gG7Q3i/ExTbQn16uYyhNok3SsVodyrseY3Rb4zDZ2KSy0l0khlcQ+nOo3uHit2xs/rsObgk6WTM3itAWemogPO9vCZhJ4NVoByAlrMCZC9Ckjz8sue2jhkJUCjuTBnRysUE/ElThuA3xttvATcMStyxQibRiD8X8wJB3FjpGKRJOWZJV3pZ6xJ4UExuCk5FccsAPl5+UKGZjv9YUAfi8TWkPws3tc0qHmkiK+eamC8GSSnmIAzCS1qV2QCtRATTW7+ADk6BzpFnicQFZZKCerQpyWAMxTgzJhNbkk3onIKVEBhQQmYkFLEFBLkEkd5KWc5TZSgGPdsYGGIzP26HvKICXAcm28t5jwA1SP1jElQqgzEFRBds8wJcvvJ8xAeJUUzFJIrLWpB5pWofSG4ebOAUiWGzBOZRTVJSsLBB0GYJ3vaH7TWFz5yk2UpS335+2T5mA906OYYLlAiuZKGJ0SwYgbyQTqwaL3D4bIMqaAX4mK7oXMCsJKVTuJ4VP2TFtjUpNGr2T/pLp9YCCdhiqhL/IcYy/TacJxl4WXqp1H4QmhPi4bwjVZVK7ILPc7ozGw0Jm4rFKd0omdUje0tIzHxWVl9zQB+ztn9SlKU0AAHv1hYo6i/5W+UaGVggBT34wHtDCsCWG+ABwMzMzGvv+0W+HmaKDcIy8jMiz94795P5Rq8FiEzUgm+/juMA4Yepqa6G0Qz8GDXKks1WDtufzgvq2obiO5619+6wFarZoq9Unm6btW5GsQztn5S9DZyd2jm/jF0Az8a7/f5wNOSGI9v+cBn8QkCZmZjY1O/5a0iGaQRx9APfyh+MmMQas/izjzo8Dld91hTfSkBFM2gkEgjgL8r7vpDMXNT2EuMyyG56g+BHpAHV556CxYE8g1K03kRqNm7OBRMUQ7rCuRYZRwbKIBn6quXLrUNXjxIOsZTa2ziqXJMuUpM6VLPV5TkJzVEum8JYEsArLHoeLlZpKnuaDg9IpZuxSrEpnoKmUky8h7oykrkqAPdLjKd7k6CAp9kYozEy1XTNDoWzOQHVLmDSYK1o9RpFqrBPmF3Dsd+h9APCBEI6nE4jDgZUqKZ8puRWw/lUnLympEambgKuBv9+sBgMTshKlLOV+tQUrAF1iqTwJGYcFF90eUY/A9WtBuJczqCTrLUl5aj/SpQ5AR7vgpGWdlLkKWm+lSmnCgPhHmf6Q9k9WcTlsZaJg4ZJqEA82UYDB/qc74U+R+8KNN/taX8Z9IUBkVKvBmzmtr9NR428YDmmJMOq0AYO0p1EADnYaDSGFLGh3+X9oHRMKTSh5A+hoYtMLPw66rUqQutQgzJJDNYftEEufiEAOnE0PaoAo0olwKE/E3H0h5lKSlOYKBKBlzBnSxZVdCzg6iLzDzcBLZiibMFaS5pDUPYEzJLlq/iIU254ptpYoTJ61AN4voBU8AG/KA9y6ETsmDlAiyS/gwHzi/kgrVf++vvhGW2GrLgZZBplZ+Bb6iNXs6YAh3gBOk2JXIwk1UoErCFZWDmxqBqbsN8efdH+kSJOJcHszqirOR2VEcRl7QNQ1o9Ax88qUGduVGFVPuf3eKLbfQ2TiWK0AWVmQpQIIr2VBvUmA1ErbQAv+doB2jtgfidqmgKid7JAzFuAMVuA6MdUgBWImLAtmCSpuJDPzaDMCQMxlIKcyaqNVFQp2i7hmZvKA5gNpSVgoaag/5kmbKf+UzEpCv6XiXZBdcxINAfI0+sS4hRU6Fk0HmKjQ0qLxIlaEJyjs7k0TW9DxO+AtMLjMzpV3k34g2I4GJVtpFNip4BCkkZk8dNymBYfaDZGOzpcUce+I/KAmmFqPviCbMDhyz0HE3Yb9YiWrtXLV5aN9fOOiWCAWt2hqxG71gKXagpyL+buIFWqjijM3m8FbcNG5/MXgVSXAB3V+TVgAQhiCLv56j1jVYKZMRKGZIDqdV3Ylkm25vWKDDoefLDOHKjyH5xq9oYgdSWO5vOAj2hOK/2KSAoAkqeiSxauh+WsT7LxWeXlWCmYksQdFCo52BcULHjGfl7QSFZhRCAQD8S1FnD3LuItBi0TJeburAoRVwmofeBUtdn3sQF2jI63E4dbDOOw71quWtQbd2Qf6NY0uMLKHhyqr+3nFPgJGfEiYWypBVwBAUgNvd3fUQbtjE9hagWyhLc81n4/WAyuNxokzyCQQJ0gNdnmFBNrPlN9OEZb9JIQ2JzD/cy0PxVPJIpZkpfxi+xbzNoLASMqVEqVvGdRAD3JKWp9IyHTTasuZPMp+yP2s5VWyy+yhIY1J7SQN6iYDL/AOE5n/CPnCiL/HGK3SfJX3hQGZWnSOpNIfiEsaQ3SAkeONpHEKhL3wBGCZy4ckEC97ivhDMXPS7IAqA5ckuzVPv1gdGJIcREpdYD6A6LT+t2bKIdsqKGptmYsLxbysblEvtKqN34cwJNOB9IxP6KccV4Qy3qlRbmAcvHUH0rGwOFMyShaCyg1RwelaNXXnAHIlgA0eo0LqSS4S71px08ATNmMgAkFTOwB0ppbU/2jDzOkapKu2lQTlegqFkjK7WDAoJYAEHSx03plLpLCwFDtJUGUGdlWNKKcgijWNoDWIlHLVPADXxrx9IcghAIAL0FvYrdoyp6ZJIUVd0lKWAKlAs7Nc7jvJHi7B9IwpKgoLoR+EgAKIcgEual3NQDqzwGl6wBRagAALaEkUYeccWvOzVSx4hxXxNzQiKGVtha05qISSVJfskXPauQTmSK3G4nLDsHtZKipIyAZiCAqoS5SRQ7rVcBW+At50oIIIarBho5LNwo32h+HngGzBbkgBwFXJd9XdtGO+A5G0hMHZckszjKyQxcglwXBYlv+kwcVWUBdiwoXIG80LGzfchJMDvxhwNPOGLoNdd3hDVLakBRbZm1b3xhyWIc0r8qD3wiDaiWIBqVEDjv+8Fz5OWWHuAfPjAd6Ozpf60c5SDlKEu1VNmYbzlHpB22sWiUhQUoACoctUlhXnHl3TvF5UIKZhlzJaxMSoP3/wAk/PjGN230txWM/fzStINAAEJpRyBckb4D0uZ0wQlTYcYeagKAWszEpL2oCxAYKGarUpUvrhJSkhWeYyyCAcoHINQx84JmGlS4tdxy1i82L0yxGGSpMtXZVookhyXKmBZRvffAe44/pAjCycyS9WDnUvqSXIA1jh6QypuFlJWZgC2fKwdSHWXJNEskk0NAY8K2p0qxGJKesWSE2SKB9aDhBGI6UzDIEqr9sFf8K7gAeW9ngNNtj9KpqMLJEtSyTm7zp+Ik6kP50aysVi8dMmd40oSAAHO86lgwD2ajQKKR0Cvv2YBr+/YjkTt/CYUANPW7ww2ENmiscQmkA+WIcsUjiaR0QAaqGE8STURG0B6F+iHbGSeuQosFjOmrdpOV/MAeRj13YQ6qdMlGgU8yXdspPaHMEg/1CPmnZ2OXJmomyyy0KCknRxv4Gx4GPojZ22kYnCSsXKc9V2iLnJaagtqA5beBAT9KOjyJwJGULAzB+A1auU+sZHYWw0Fc5QCWzCWm75UkGY9m7eanAb49SUAUuNRfe8ec/o3UmYnFyysZpeKnu4ADEu/ofGAs5OzgAokIAftEgAMKDmWAvoIgkdH5QSQEsCogUZgPhd2Tctpui6myr2Na9rTe7WtAy5jPUuMxBdRo4qM1mZmGsA39QQp6AAEizhyK3DaCMj0vmLlgCQB1qi7q7TB6qAaqiogfeNiAhOGUpZYsopJcDMW3XJpSly8UmBkJLTTmzmiQ9AkEsTXW40gG9GdjTkoaYV5lgshJZCE5QlKQHAACRZizkVjUomEqQgJysa+AsLa2fSDNkycqXI5QxUn9sDwJ8aPAPnr7QES9VESEPNbcPnBc2grZqwGe/VjMxSRokFZ5nspHqT4QH0v21Lw8kzJh7INhdRuEpe5NoM2htqTg8JMxc8tnLoAqpbgCWlANyQM3DMXtHhHSPpHNxs7rZpoHEtA7qEk2ArWzmAD2xtiZiZhmTKOSyRYDTmbV4QGg0jpREktFoDhTHMu72YkUmmkMSHqdPzgOojr5uWgjo+35nfHWo4ox8YDorrX2/wBImwsorUEi/t+dSIglIKywuacgbnfSNrsLYgAABJV+JzcPV2OYdkhuRgK3/Ci/hPp9oUbbJhv+Aj/4pf8A+45AeVGQVGgeJkbNOvlGrGASKAAcohmYQVgMpMkhNIii12hIqYq1UMBGpMR9XBCmhjQAi6R6N+hfpN1OKVh1k5J3dD0EwO4/qD+UefTpcNw05SFJWg5VJIUk7lAuCORgPqrYU5pSpX4pCzKNXoADLJ4mWqWr+qMN0QaVtjaUkMAZiJjadoEqp/V6xYdE+mCMQqVNCh/4iUELS4ZOJk1KWuCtExXMSRGd6YYhWA2xJxVepxKEy1mrBQIBfSgY8ngPRcejKkuK1G/8JvRg5bc3hFJiDQDhSgsAPnTdWLnFq6ySWIanm4Pj/aK2cgKU5olIHi4HIvQDwgItuLUJcqUAO0KB6OXbNRw1/vDtkbPdlHuJACRvAYOaULVhuEkmfOzNmSjMODmleQe3B402FwrX8vvANkJOancAZuNPoPWCTIcgtUPE8qU0R4ubkTQOSwA4kwAeAQc8xR1Uw5AAfN4oumnSiRhUjrlUV+EVWsD8KR/F3XsHc2g3pP0lkbNw4VNU6iDkQD25ih3souzlyqwePnjpBtqZi5yp84utTBhZCBZKeAc+u+AK6VdKp+0J3WziyQ4lSh3JaDYJ3qOqrngAAKbKYQ3Q/JAMyikPSmkdJcxJKt9N8Awo4UG6kOXXkOQ+XziYhxu9KwhLo7CtIAfLpc8fdIfIllRCUhyqgHl50h5lF7OTYDfoNxMaro/sM0WUlRYOSGAGooCo8CBUwHdgdH+rQ9M6mS9S+YFmYGxBPumjw0lKEJTlUkjs5wUlJcKd6hQJIV2S/wBIX6kUE99IAzAk0dSXLBNSEpCqMO+4NDE0nEZEB8xcnMFOyUgFyfw91IgIWV7QIUCdZK/zfOdCgA7aPX0jsyW9PfBokWOT2974YgurdAUW08Jp78YzmIQyo3GMkXN2F9XMZLaSkvQg8ufOAAeERCJaOZ4BFMRKQxoOcS5t0dApWAN2Ht9eHcJNCUrT/DNS4SrgFJKkKa6VcI9ZxSpe29mrQhhMT2kZmBROT+E7ncpfcXjw9aGi66JdJl4LECYHUksmYl+8nfzFx4jWA9P6BdKeuw/6vPJE+SoomJPeIRQFiammUneOMajGYgTCmVL767DlcncA4f8AtFBM6I4DaCk4g5wtbftJS8pXpW4dtRWhrG26P7Bw2ESoSsxJopa1qmLLaEqJbewYVdoAvZ+zkyZYQmw13nUniYIQ7w0YtPxD+14lViUpSVqISlIckkAAbydICcFow3Tz9JEnAEoSBOxAYiW7BL2VMOgF8tyWtcZrpv8ApiKgZWAJALgzyKkbpQP/AHnwGo8lnF1El3JckuSompJJuTvMAbtjbs3Fz1T56yuYdbBKRZCBZKRWnEu5JitmKp4R3WEUCA6k1iWGoSL+9bxLJQ/K+7ygOyZTmtB4wV1Y9LsA24b4jQknQRIQOXEh+ZgGLa1+I/OIjOIf04cflDpjUt4U9/nFp0e2PnWFqQVB+yDatM9qs7gfOAsejOxsqkzZks/wBgWej2uN/KNpKnJRLJAYAZiVMkKGYF9XSC7fIxBIwpSMqShnUioIDaqFXZraRzaUh+ypsqSrMKhkIfKAQ7OrjdJDtAOE01KkjOxoWBC6JWKWPayvq14B2hiQlkglISKgGxABr4OQOPIxY4qeAQQolQKsuZiCwOZK2rqLihPCMntvHiiXLpYE+FrkPmcZgYA7/EX+afL8oUZH9aPsfnCgNgo86F/FzAeM2giSnMs1LMmhJ3/SppA+1tsCUClNZhrwA4+lOEZSbPKySouTc+7QBe0drLmuO6lyQkfU6xW8YkaGQCMMXDiKCGEuYBwjiVcI49IZeAnl4YzSwB5s9Y5g9kzpk7qpcpa5gd0pSSaX+Y840mwtngJCq5T3hUVbMm4au59D4b/oKnD4RM7aWKIlpWRIkOO2vL3+rSKl1uOUt7VgPL9j9K8VgVGX2k5SXlrCgUqPA93ezamPTtkdN8ZNQmZ+pT1pUHzSihYPFgrlyYwul/SfD47NLVgZdUEJmr/fJJZigpT2W5kUaMelX+y8PKmSMcs4iYtebDZQpAlhakpVM7XYJAzby4ozmA2u2unasOjrJmGnIDsAtBlklnZOZs1Hs7R530p6c4jHHLMOSUC4kpLpcWKjdZ50Gg1in2ttadippmz5ilrNHOg0CQKJFqCBVQEiVxHMNYQjhgOZYkywx4kQCbPxgO4dAJq7HdUngIMEs0qG5+T6/wBohSn36fOJgLO3P6UgHpHhzHrDFr9+7w5S2O43a2tPd4lwGCVNWAxyjvEB/wCnn6QE2w9iGeSo/u2IBYkKNmPq/Ixu8FgkEMyhlSTlAcVJDigBDFmfk0P2bhksAkEZNKs9MpYaXIsCDxeC5SuslkpAcqtmZycwAFT8I8TW0ATIFQlIcMzJplJpTMHBAqWYW1iuw8xICg6TUIyqJTlT2gB3Q+YuoEkXNYbtRYKap7S2SlRYKarrDGisr1s2XwiTjGWUKAWgjKQGIFSMociotSgpxgAtt4oAHJUkb3DXalDo5V8JsIy2JQSerzEl8xqSOQbcHNottq4ghrJCAHZTutquAogHT6xWbOkZjmN1k+pBp4gawEf6rw9B9oUaX/Yo9pMKAxG0v3sz+YwMq/vjChQHDDFwoUAwaxwXPIQoUBzQ84jFz4woUBt9l/ul/wAqfmuLTpf/AOX2H/6M/KXHIUA3C6cz8lRgp3fmfzr/AO4xyFARK73j9IlVcQoUBEj35iHS9IUKAZofCJpVh4woUAVIv5fKCJXd/wBfyhQoCM2PL7RfdFbJ5n5woUBrpn72Z/yEfJcOT+7m80/ObChQAEjv4X/nL+URYiyf+cv/AOuFCgM9t2x5n5qgnYPeR4/KFCgL+FChQH//2Q=="/>
          <p:cNvSpPr>
            <a:spLocks noChangeAspect="1" noChangeArrowheads="1"/>
          </p:cNvSpPr>
          <p:nvPr/>
        </p:nvSpPr>
        <p:spPr bwMode="auto">
          <a:xfrm>
            <a:off x="155575" y="-1790700"/>
            <a:ext cx="3743325" cy="3743325"/>
          </a:xfrm>
          <a:prstGeom prst="rect">
            <a:avLst/>
          </a:prstGeom>
          <a:noFill/>
        </p:spPr>
        <p:txBody>
          <a:bodyPr vert="horz" wrap="square" lIns="91440" tIns="45720" rIns="91440" bIns="45720" numCol="1" anchor="t" anchorCtr="0" compatLnSpc="1">
            <a:prstTxWarp prst="textNoShape">
              <a:avLst/>
            </a:prstTxWarp>
          </a:bodyPr>
          <a:lstStyle/>
          <a:p>
            <a:endParaRPr lang="hr-HR" dirty="0"/>
          </a:p>
        </p:txBody>
      </p:sp>
      <p:sp>
        <p:nvSpPr>
          <p:cNvPr id="19461" name="AutoShape 5" descr="data:image/jpeg;base64,/9j/4AAQSkZJRgABAQAAAQABAAD/2wCEAAkGBhMSERUUExMUFRUWGBgYGBgYFxgYGhkXHBoYGhYZGB0bGyYeGh0jHRwXHy8gJCcrLCwsGCAxNTAqNSYrLCkBCQoKBQUFDQUFDSkYEhgpKSkpKSkpKSkpKSkpKSkpKSkpKSkpKSkpKSkpKSkpKSkpKSkpKSkpKSkpKSkpKSkpKf/AABEIAOEA4QMBIgACEQEDEQH/xAAcAAABBQEBAQAAAAAAAAAAAAAEAAIDBQYBBwj/xABHEAABAgQDBAgEAggDBgcAAAABAhEAAyExBBJBBVFhcQYTIjKBkaHwUrHB0ULhBxQjM2JygvEWY5IVQ1NzorIkNHSDk8PS/8QAFAEBAAAAAAAAAAAAAAAAAAAAAP/EABQRAQAAAAAAAAAAAAAAAAAAAAD/2gAMAwEAAhEDEQA/AMGpFaQ0rY+/esTGWRw8Yb1Oa9KecAwoB4RxJY74eUqo3vlCyNq/P34QDUywaw5GFJoGPizafWJDK4ga8/dYSMK5v68vGAj6k1a1n+X18obld6cvfKD5EoFKgHUcoLGjdoPTW/zgfEYf+HfV6eD1HEGAlkSuplqnZss4umWReWk5kqWnetTKb4RXWBMLiAgdmUkKYjMUiao0q6lhTckgRcYnDFSEkJcIAUab0qCeTFh/VFdiMGSnMHAFaVINHCmseIgKybipiu12C9zlSDxozG0Bz6MVJcaaPw+YeLlGyytOYk8SfGz1P94bhdnDOA6lAsSD60uLMGO6AdsfZsuaCpaerQku/aUXFQEgvU03aamPQ9gbFkiWZhlZUJJZgpSjvYHU760N7iM9hNikLZJdKXdIP46Ppo6EAvTKNY2G1pRnS+olliBmNWcGwGgJL0/iAN4DOT9s4pZKgvIhLhMuQWCAFMEhaXKy7BWUhDgtaOSMDi5o6yfMSlF6CYqZSlQCozFWDEsNSHi62dscIT1s6qinKBbwDmgFXIqdHZxLtGZNJAQFVLEUACQHZIszlnLmlqvAVslKks6cSUpB1CbD4EIJLuzP4UeJjhiU5xKxCAQ4Su24dhTJ83hzTv3crMVVzKQjMH1BUFBhwBctUl8oKHRrHdWT1ykLcG6spFu7VrOzkcRAZrqJDhM/C5QbrQhCZiTZyjuqFPwwJtLoiEpzyAmeipoSki1FB+ybd4APrGkxGycWgMuShaLrTlTlOhUjNVKmrQXahrGcxExcqblTNJSQJiciAhYlnuq6sJBcAFKktdJEBSz0hIyu2uWlK1sGiME2FCHLeUWeJwImJUpASlaCOsQKJINpkoaJL1RXKeDEUk0hJcVbQ3Glau8BNmLs1R7pDhMo/gLxFMmAVAa1Hel/yiCbinvWAfNxvn6+/tFfPxJeGzVawJMmwEpXDVTtIHzR0iA7Cjnu8KA2i0G++Ijro1Tryf3rBE6Tao38uER1ahHGAimqO6+6EktYPDsnLS/096RImUxAFX8DAMmIro5NOVhfy8InSoFrE031NS/K1YZOowzAGgGtPDi/rEkokDNTnWrHTfY34wEgSUqoHJJu7Ebra+doKRJOpG8FiTyLsz2fgRpSTD4SWtnUCQDloDRyaVpV4kVKZJTlHEEF+Ydm1EBHJKgCRubKQA6Q/hQ/eGyJa89EkXIZt7nvBz6QSiSo1QymNRZXkzcKGLLZOFUS4Tv4EUI5+h8oACXJUeyqUo17yRej1YioppBMrAK6xIDUDpCgxJzXL/1W4Rr5OFCQ9zwY+OlfCBsXIzUAcNem6vsfeAB2fhKpJADzCDzvcbyReLCckBbihNC40J7WlqeIh0sOGNHFaGhBcHiQa+MdmSnqcrln3G1udfOACxE4zlKCaAKABuwZh8rRYYSWnKKigyvS4p833/KGJwgBtcu/Fr/SHTMIeyA9LcS1/lAGS9pKNJYZFs2p41ADeMRzcOtQJVMmX+MsKijS39RFUmSpCgpRci6iLCpoNObWgyVj1UzKo/FvCv1MBApKq5J0y5/GpO83KWI+T6QBjMPKmpbEIz5S6VApKkpP4kzEqBHF3v5XYw6Fd4JUeKlP5lz8ojVs4gOgsQLZswatno8BiNpbCmSyJ0gidJB7VDmymhEwM7FLjN3TW0ZzaWC7qQXUA4UXSVIKuwFPTMntAl9A9aR6RiJSkF0jIpyTnHZKSz76EO7OngIzu29kqSgFCMiGohJdKS1EoJ7OVWhfK4AJEB57NnkM+70ckMfH1gZcyusXO2MOgo6xIIGbLUEMQHKSCXQfxAGpBUQGDxm56t1tf7QDps+IM0NJpeEmAllw8QxCaRIkwDsnEeUKOtw9IUBuJ6A5Pv8AOA0irOG9+WsWmJSKmkV4lB703e/dYDk1AIp4+esclUBGmp31oPm8EmT2eAP5RGUgs7Ac7+LvrWkBDLAqxUAxN9as/CDEYgDLlCVdmpUHCS5dgRq7ubxCqQFpASQXUdQBTfu58CawMtOSoGa34qO1LVOlt8BbjFK1WsDW+psmtOYiwwszNXtGneJpwYMWPjEexdirmrClIUXDFIAAT2WU533uWFIvNsKRKbDygDNVRagxyJNkhvxEMwagrqHCqKAVdkOoEWDXah3aXi7weFIAK6cSEvQuSotWz+2ibZfR8IDGh+EDMvxaiTzMXsnZeWuVKOK1V8bCAFFRTz/vEiJR3Od8GpwiXrMHgQ3nHV4NJ/3ifMQA8uSqtb3rEgww3inERLKwSR/vJfmDE8uQn40N4iAFODG5+VrwwYYcvtTzg84UfFLpx+ukcXglM4IUG1r5KFYConYUjj4V+X3gRUhJrQk6sHi6XKrcp/mt4H7tAs6QWJNRrvH391gKOYlT9lRBGlCDyCvO7UiSVPnfECAPxJY+lD8t0GTkjmLP7seBgeZIa1DUhrG1t394B65SyCZailWguCaaEgGulOBgLBbSSVKlGXkWp3lkfsZt3CX/AHUytAb+sWslZap9deP9oH2xstOIl3ZaR2TY0sDQ0dvpugPOunODEr9omWoy1gJWnMUqSpPdzCx/ECKgO4NYwUxKUkhJLEdkk6EEMaDexpHrm1MHOxMmZKmIPWoCRmV/vAaJLvVaapUWYhaDoY8lxiQAnmWLucpYpBaltXgAiC7RyHpUbP4aRxqPASIVpEqExGlNBEkBJn4CFDWhQHo8yXxrFYpkqYX1i2ND4+sVmIHaO7Vqe9YBdbQkig8eJ3aOeUCBYLDM96VJo19wYaboIMsrIykKYg5VEBVNa94HcPKI8FsBa1pSRlWCFUUaC9xT1eA7JKMpBEw5uy4YuxCmAy0Hdo9tzxb7I2VLo5OYhNT+Ft9cqW4GLRWypUojrjLkqZsrVLk3dKiA7kA0to0SYtSEB5ZTMYAgA9l2uqz6WHzqB+J2yjDSFLTpRIqcx0HCtNSx4RHsDCKlk5nXiFuZivxAqqUBX4bhyLNlFqU+YrmS09lx20kuwUX7Z0ZCEqYbymNfsrCOgN2JI1V3pptmXzvl8+AXGCkABs39Muw5nU8zB6MKnQff0iLBpSzJU7UarPwiyRLeyvKAFXLAo1fCGiUOPp94JmSq3dojSa0OsBGsCwCh4D7+2iSWE7y/JXzrDlAGt38N8Ty6Du+avlSAiyj+L/S/5xAtCD3VAK3h0HxGsHGbvSn/AFN9HgSalJqUkeDj0rABzVLT3hnGuZvQj6iB5gSRmlkgiuU38rEekFTJRSHQpxuunx3QFOZR+FQ3H/qSfT76hAuQ4KhQ3KdCP4fdIEKaMKg2+x8X84sch0AzCvA6Zhz1HGBVg3qxuNx1EAGhVa+Cq05wdLQbG+m5n8mP2gRSGNILwssBIeiXYcLt4aemkBT7QmGUtMwjPKLpWkiqFZe8OYYNw0tHnvTbooHWqTlLKbKi9WISofEcyiAL5qPHrWLlgoL1YBKxd0mym4F6x5j0xwy5U5E1JYKlBC2ZWZKARQLBSoEZgUKcUDi8B5nMSUkgghQLEEMQRcHcRDHjTzynFlSVZUzX7BqxBAoFE5mcFkKdnZJ0jNzpJQpSToWOvkYCWR5RKYhw2sTQDmO6OxzPCgPR1EFyOUVGOlFyxcXp6++EWRTQMw9dIBxsqpb7coAKbhnKXAIUzClTVJHDtA0jYjFDBoTLlJH65MAKl36pJNMiXcrNKFmBfhFJ0cwzzv2iylKe0oAsGreoc6tpvqAerM04xUwls0zMSULYrEpSmPZIUEpR8RvwgDpaFLUo9uhNVFaioZsql1FFKIJcVyku9HZhsKFzurlpKbZiBQB7cbu0XmDQZMtQUQAhCQlTdorIJnTFsGBcgBIGgOrAfovhytZUkcVH4XG70EAIEAYycn8CEpDBnPdASniT6gRebS6aYfBLyzwtSwKBIcJOgHwpdhYvrFKZb7Wy6D9qXAIeX3SWoWUpNOHjFlhOgomzFTZhcEnipVSS+bSpFNwZqQF1sT9IK5r5cMlcvRaJoKuRSUiu5zrGq2dtYTEuNdGY+I0ig2bsFEiiAAihtwp75Rd4OWEmn4vld4AxU2tdIgQtvfnE6pVDxhkuRWAbPnZRy3e/GAMbt9EpNUqOtASWZ33m4DceEWM7BOQ9o4vZkpTE3D+tPlAUCOnMrMypM0CjnIjKHs6n4gsPoYPn9KMJLVlMzKSKs4A3EtpEO0eiqZ5JUWS7kgB23OXIowo0KR0TkykslIazMWNdXJJ56wBUvEJWy5akqzFgsNf4Vt5fnEc1DnMA1XbcrURNgtnS5YISlgsuUtY1qOMRYqZXib/zJN/FJBgB8xe9Qx98CD6wyawcvRTFvKJRKcvvJpwah+cNxMoOw9N94ALL2qHWnGsHyQA6KNoeGlOEBI7wvc+/rFtMQMor5j3WAqMTPUCM1WpzBuDzZxxjG9KsGlSVylBZlryFBGhonPLeoWnsBUtRZQCagsRrsbNegIpQfYbvUfWj2lhjMQUEOlVqu1jS4qwpUb6GgePbS2ROkLIVls4KapUC4JSWtd8wDEMaxJtVYnyxMZpiR2mB/aJFif4gHG+lXcGNRtGXNKeqU3acS1KfKVOxll7ghgAA7gg1TXLS9qdXRSMir6sFBhV2UGIIIL+UBTSFF6GJkGJsbh05ipBGRRcD4d6bC1W4NEKdxgO13Qo7kPCOQHo06YBvfWIkzAxLswJ8Wp9ogxcw2N3+8DLnUaAnVjzmUxSypabhwwUlak03hCn32h+wMQmZPLJSCesWgklgVSpoFPGzt5Rnp+ML0YsXbebEeRi+6G4xRxKEAukgBnZ3UGoA1AVGtKQGx2rtEZVpTqAd5ZZCmZtHCf8A2xuh/RacXUDrluXIFhbm55Rn8RizmnEBwSW3dpZYDVmp4mL3YEspQpZqzqJqzJS9d2o4t4QEex/2u0pyhZCQKt3iSSeFG8o9ET+zSK9pgBvNNPvHm36PkHrMSTqtvRDDyEaLbO15k2f1EgOtVDUABFGL6Aht5q1YC1O1a9wkasx36O8SHGZe0BTWjN4aRnNsrTgEy04jFyc6q9UmQtZY0AKutpWxbwgrZG20qSlaaoUKtUNS2pbkCNQ1YDWYDaSZhNbD04RYpt8o8/Xi+px8tKD2JoBGoYg+TEHzjb9cQmuvGAdicRygVc6jmsD4vF5EgmpP5mKubtdhWqvh08dfesBYf4lCR3VFrskmvgOUdw/SmWospKkPbMCAeDkN4Rl8ZMxSEmfP/VpUkDsiZNXLdVwAlMtZt+Il62gTD9LMNOTkUlqJzLRME2S5LJHWFKFJU5AdSRUgBW8PQ1JChmDMa+Nvt5RUbSmMQdxD+oGran0gfYk4pJRmKkrch37JHH27E2NJ9pJKkudxe2+AmlIcXs1ee6HFFAdfbesQ4RTBjwf1+wh06ectLuKcIBTpL7gQfI3A5U9YLk4dwwcfTh9IhRUuOR3axPLpT6WprwgK+fscMX0udx5fURnNo7PKMy0ZmutDvX4k1sQ7iNZi8QoF2dmtdtzWUn3SK3FZFpzyyEKD00NQW1a1uOsBkMTslOIzsH6xLLTvPZaYkOO2MoDuHAAukEYrpV0YWXWpYE0EZgQwWT3VZlMElSQ25SkaFTH0g5SrKBkUKMmxBoch/C27hrFbt0JyhOLQJ0hTy8x7C5RoO0oVDFu9mqEnR4DxkTCDlUC2o3H7w5Ulqio93i46QbA6p5ktapkpJyKzjLNknRE0AkNoFglJ0IinlkguDUecBzNxEKJv1g7h5QoDW42fUwMmcDAu0JxKiYZhVkluBI5BzADT5TqJ+0bHoRgTKxUkzf3mVSiAHKUM46wgMFBgMr9nMX3jOYXFBMxwSHZ1ahNy3k7atWLnorM6tc3EzAwGWWASCXWpJU9Hdsm65fSALwrBSkmqu0+gzg5g3N34PreL3Ze0MuAm/E+Uf1KSGPLMKcoxKp5l4icktWbM1/zVsx1BoIOl7SCJSpZLFU2WoDRgon5dX/pEBt+iOGKQrKGK5kxjxAQKjmD5wfi8bKlz1FLBXZ/aGxKfwAjhTzivwEgowwWknMy1gOxbKXIfeW8TF1KwKDLShgGAzDS1H3+EBnOlXRuZjMSjFYeemVMoQpSgAlaWAUCHcUG6vOL/AGVsRcmT+qypmdS1Ba5v4kl8z0YA5qjnasEStnSZScxDgatlER7cxCpeHWtIyMDWxCjZuNfdoCulkTccSMv7AZaMxWSSpm0DtSl41YmUjGdAsMcqphJDq8wAw8L+UaufPBIYu+sA5MwdYnMAQympv+t4Cxc4BdEIIBDJe13KjUP4UYb4NYmhZuBrw98YU/ZZJzC+n5wGP/SJglY/DolJcTASwcMqxNC1aN43Noq+ivRmfh8ROn4tMk9YFAy0gBCswaqGDJNSzDTw3BwEs9lcspL3AJHNo6nZKRVLl3JIGZ6No/zgINl4cIQkJXbfWrhjmvZ4tZYcKa532EVypSEnqwGJ3hmBJ+ukGYKQUuHuH31sYDuHGV3YvRmLe7xHiEsQTezCJFKALbh4Pv8A7xBiJxrWsARJPZPIeSW+hNeEST8QUgmoPh4QLh8QyS+nyIp9fKIMRjMzpNvlQNxu8BJPxhWBoRYt4h9/2I4wHPUCaApULtR679dIZi1KlpKkAkAOSzh9zUcNx14F48BtqXPSCLs5FlDi9jAOE4qepzsyqELAP4gG7Q3i/ExTbQn16uYyhNok3SsVodyrseY3Rb4zDZ2KSy0l0khlcQ+nOo3uHit2xs/rsObgk6WTM3itAWemogPO9vCZhJ4NVoByAlrMCZC9Ckjz8sue2jhkJUCjuTBnRysUE/ElThuA3xttvATcMStyxQibRiD8X8wJB3FjpGKRJOWZJV3pZ6xJ4UExuCk5FccsAPl5+UKGZjv9YUAfi8TWkPws3tc0qHmkiK+eamC8GSSnmIAzCS1qV2QCtRATTW7+ADk6BzpFnicQFZZKCerQpyWAMxTgzJhNbkk3onIKVEBhQQmYkFLEFBLkEkd5KWc5TZSgGPdsYGGIzP26HvKICXAcm28t5jwA1SP1jElQqgzEFRBds8wJcvvJ8xAeJUUzFJIrLWpB5pWofSG4ebOAUiWGzBOZRTVJSsLBB0GYJ3vaH7TWFz5yk2UpS335+2T5mA906OYYLlAiuZKGJ0SwYgbyQTqwaL3D4bIMqaAX4mK7oXMCsJKVTuJ4VP2TFtjUpNGr2T/pLp9YCCdhiqhL/IcYy/TacJxl4WXqp1H4QmhPi4bwjVZVK7ILPc7ozGw0Jm4rFKd0omdUje0tIzHxWVl9zQB+ztn9SlKU0AAHv1hYo6i/5W+UaGVggBT34wHtDCsCWG+ABwMzMzGvv+0W+HmaKDcIy8jMiz94795P5Rq8FiEzUgm+/juMA4Yepqa6G0Qz8GDXKks1WDtufzgvq2obiO5619+6wFarZoq9Unm6btW5GsQztn5S9DZyd2jm/jF0Az8a7/f5wNOSGI9v+cBn8QkCZmZjY1O/5a0iGaQRx9APfyh+MmMQas/izjzo8Dld91hTfSkBFM2gkEgjgL8r7vpDMXNT2EuMyyG56g+BHpAHV556CxYE8g1K03kRqNm7OBRMUQ7rCuRYZRwbKIBn6quXLrUNXjxIOsZTa2ziqXJMuUpM6VLPV5TkJzVEum8JYEsArLHoeLlZpKnuaDg9IpZuxSrEpnoKmUky8h7oykrkqAPdLjKd7k6CAp9kYozEy1XTNDoWzOQHVLmDSYK1o9RpFqrBPmF3Dsd+h9APCBEI6nE4jDgZUqKZ8puRWw/lUnLympEambgKuBv9+sBgMTshKlLOV+tQUrAF1iqTwJGYcFF90eUY/A9WtBuJczqCTrLUl5aj/SpQ5AR7vgpGWdlLkKWm+lSmnCgPhHmf6Q9k9WcTlsZaJg4ZJqEA82UYDB/qc74U+R+8KNN/taX8Z9IUBkVKvBmzmtr9NR428YDmmJMOq0AYO0p1EADnYaDSGFLGh3+X9oHRMKTSh5A+hoYtMLPw66rUqQutQgzJJDNYftEEufiEAOnE0PaoAo0olwKE/E3H0h5lKSlOYKBKBlzBnSxZVdCzg6iLzDzcBLZiibMFaS5pDUPYEzJLlq/iIU254ptpYoTJ61AN4voBU8AG/KA9y6ETsmDlAiyS/gwHzi/kgrVf++vvhGW2GrLgZZBplZ+Bb6iNXs6YAh3gBOk2JXIwk1UoErCFZWDmxqBqbsN8efdH+kSJOJcHszqirOR2VEcRl7QNQ1o9Ax88qUGduVGFVPuf3eKLbfQ2TiWK0AWVmQpQIIr2VBvUmA1ErbQAv+doB2jtgfidqmgKid7JAzFuAMVuA6MdUgBWImLAtmCSpuJDPzaDMCQMxlIKcyaqNVFQp2i7hmZvKA5gNpSVgoaag/5kmbKf+UzEpCv6XiXZBdcxINAfI0+sS4hRU6Fk0HmKjQ0qLxIlaEJyjs7k0TW9DxO+AtMLjMzpV3k34g2I4GJVtpFNip4BCkkZk8dNymBYfaDZGOzpcUce+I/KAmmFqPviCbMDhyz0HE3Yb9YiWrtXLV5aN9fOOiWCAWt2hqxG71gKXagpyL+buIFWqjijM3m8FbcNG5/MXgVSXAB3V+TVgAQhiCLv56j1jVYKZMRKGZIDqdV3Ylkm25vWKDDoefLDOHKjyH5xq9oYgdSWO5vOAj2hOK/2KSAoAkqeiSxauh+WsT7LxWeXlWCmYksQdFCo52BcULHjGfl7QSFZhRCAQD8S1FnD3LuItBi0TJeburAoRVwmofeBUtdn3sQF2jI63E4dbDOOw71quWtQbd2Qf6NY0uMLKHhyqr+3nFPgJGfEiYWypBVwBAUgNvd3fUQbtjE9hagWyhLc81n4/WAyuNxokzyCQQJ0gNdnmFBNrPlN9OEZb9JIQ2JzD/cy0PxVPJIpZkpfxi+xbzNoLASMqVEqVvGdRAD3JKWp9IyHTTasuZPMp+yP2s5VWyy+yhIY1J7SQN6iYDL/AOE5n/CPnCiL/HGK3SfJX3hQGZWnSOpNIfiEsaQ3SAkeONpHEKhL3wBGCZy4ckEC97ivhDMXPS7IAqA5ckuzVPv1gdGJIcREpdYD6A6LT+t2bKIdsqKGptmYsLxbysblEvtKqN34cwJNOB9IxP6KccV4Qy3qlRbmAcvHUH0rGwOFMyShaCyg1RwelaNXXnAHIlgA0eo0LqSS4S71px08ATNmMgAkFTOwB0ppbU/2jDzOkapKu2lQTlegqFkjK7WDAoJYAEHSx03plLpLCwFDtJUGUGdlWNKKcgijWNoDWIlHLVPADXxrx9IcghAIAL0FvYrdoyp6ZJIUVd0lKWAKlAs7Nc7jvJHi7B9IwpKgoLoR+EgAKIcgEual3NQDqzwGl6wBRagAALaEkUYeccWvOzVSx4hxXxNzQiKGVtha05qISSVJfskXPauQTmSK3G4nLDsHtZKipIyAZiCAqoS5SRQ7rVcBW+At50oIIIarBho5LNwo32h+HngGzBbkgBwFXJd9XdtGO+A5G0hMHZckszjKyQxcglwXBYlv+kwcVWUBdiwoXIG80LGzfchJMDvxhwNPOGLoNdd3hDVLakBRbZm1b3xhyWIc0r8qD3wiDaiWIBqVEDjv+8Fz5OWWHuAfPjAd6Ozpf60c5SDlKEu1VNmYbzlHpB22sWiUhQUoACoctUlhXnHl3TvF5UIKZhlzJaxMSoP3/wAk/PjGN230txWM/fzStINAAEJpRyBckb4D0uZ0wQlTYcYeagKAWszEpL2oCxAYKGarUpUvrhJSkhWeYyyCAcoHINQx84JmGlS4tdxy1i82L0yxGGSpMtXZVookhyXKmBZRvffAe44/pAjCycyS9WDnUvqSXIA1jh6QypuFlJWZgC2fKwdSHWXJNEskk0NAY8K2p0qxGJKesWSE2SKB9aDhBGI6UzDIEqr9sFf8K7gAeW9ngNNtj9KpqMLJEtSyTm7zp+Ik6kP50aysVi8dMmd40oSAAHO86lgwD2ajQKKR0Cvv2YBr+/YjkTt/CYUANPW7ww2ENmiscQmkA+WIcsUjiaR0QAaqGE8STURG0B6F+iHbGSeuQosFjOmrdpOV/MAeRj13YQ6qdMlGgU8yXdspPaHMEg/1CPmnZ2OXJmomyyy0KCknRxv4Gx4GPojZ22kYnCSsXKc9V2iLnJaagtqA5beBAT9KOjyJwJGULAzB+A1auU+sZHYWw0Fc5QCWzCWm75UkGY9m7eanAb49SUAUuNRfe8ec/o3UmYnFyysZpeKnu4ADEu/ofGAs5OzgAokIAftEgAMKDmWAvoIgkdH5QSQEsCogUZgPhd2Tctpui6myr2Na9rTe7WtAy5jPUuMxBdRo4qM1mZmGsA39QQp6AAEizhyK3DaCMj0vmLlgCQB1qi7q7TB6qAaqiogfeNiAhOGUpZYsopJcDMW3XJpSly8UmBkJLTTmzmiQ9AkEsTXW40gG9GdjTkoaYV5lgshJZCE5QlKQHAACRZizkVjUomEqQgJysa+AsLa2fSDNkycqXI5QxUn9sDwJ8aPAPnr7QES9VESEPNbcPnBc2grZqwGe/VjMxSRokFZ5nspHqT4QH0v21Lw8kzJh7INhdRuEpe5NoM2htqTg8JMxc8tnLoAqpbgCWlANyQM3DMXtHhHSPpHNxs7rZpoHEtA7qEk2ArWzmAD2xtiZiZhmTKOSyRYDTmbV4QGg0jpREktFoDhTHMu72YkUmmkMSHqdPzgOojr5uWgjo+35nfHWo4ox8YDorrX2/wBImwsorUEi/t+dSIglIKywuacgbnfSNrsLYgAABJV+JzcPV2OYdkhuRgK3/Ci/hPp9oUbbJhv+Aj/4pf8A+45AeVGQVGgeJkbNOvlGrGASKAAcohmYQVgMpMkhNIii12hIqYq1UMBGpMR9XBCmhjQAi6R6N+hfpN1OKVh1k5J3dD0EwO4/qD+UefTpcNw05SFJWg5VJIUk7lAuCORgPqrYU5pSpX4pCzKNXoADLJ4mWqWr+qMN0QaVtjaUkMAZiJjadoEqp/V6xYdE+mCMQqVNCh/4iUELS4ZOJk1KWuCtExXMSRGd6YYhWA2xJxVepxKEy1mrBQIBfSgY8ngPRcejKkuK1G/8JvRg5bc3hFJiDQDhSgsAPnTdWLnFq6ySWIanm4Pj/aK2cgKU5olIHi4HIvQDwgItuLUJcqUAO0KB6OXbNRw1/vDtkbPdlHuJACRvAYOaULVhuEkmfOzNmSjMODmleQe3B402FwrX8vvANkJOancAZuNPoPWCTIcgtUPE8qU0R4ubkTQOSwA4kwAeAQc8xR1Uw5AAfN4oumnSiRhUjrlUV+EVWsD8KR/F3XsHc2g3pP0lkbNw4VNU6iDkQD25ih3souzlyqwePnjpBtqZi5yp84utTBhZCBZKeAc+u+AK6VdKp+0J3WziyQ4lSh3JaDYJ3qOqrngAAKbKYQ3Q/JAMyikPSmkdJcxJKt9N8Awo4UG6kOXXkOQ+XziYhxu9KwhLo7CtIAfLpc8fdIfIllRCUhyqgHl50h5lF7OTYDfoNxMaro/sM0WUlRYOSGAGooCo8CBUwHdgdH+rQ9M6mS9S+YFmYGxBPumjw0lKEJTlUkjs5wUlJcKd6hQJIV2S/wBIX6kUE99IAzAk0dSXLBNSEpCqMO+4NDE0nEZEB8xcnMFOyUgFyfw91IgIWV7QIUCdZK/zfOdCgA7aPX0jsyW9PfBokWOT2974YgurdAUW08Jp78YzmIQyo3GMkXN2F9XMZLaSkvQg8ufOAAeERCJaOZ4BFMRKQxoOcS5t0dApWAN2Ht9eHcJNCUrT/DNS4SrgFJKkKa6VcI9ZxSpe29mrQhhMT2kZmBROT+E7ncpfcXjw9aGi66JdJl4LECYHUksmYl+8nfzFx4jWA9P6BdKeuw/6vPJE+SoomJPeIRQFiammUneOMajGYgTCmVL767DlcncA4f8AtFBM6I4DaCk4g5wtbftJS8pXpW4dtRWhrG26P7Bw2ESoSsxJopa1qmLLaEqJbewYVdoAvZ+zkyZYQmw13nUniYIQ7w0YtPxD+14lViUpSVqISlIckkAAbydICcFow3Tz9JEnAEoSBOxAYiW7BL2VMOgF8tyWtcZrpv8ApiKgZWAJALgzyKkbpQP/AHnwGo8lnF1El3JckuSompJJuTvMAbtjbs3Fz1T56yuYdbBKRZCBZKRWnEu5JitmKp4R3WEUCA6k1iWGoSL+9bxLJQ/K+7ygOyZTmtB4wV1Y9LsA24b4jQknQRIQOXEh+ZgGLa1+I/OIjOIf04cflDpjUt4U9/nFp0e2PnWFqQVB+yDatM9qs7gfOAsejOxsqkzZks/wBgWej2uN/KNpKnJRLJAYAZiVMkKGYF9XSC7fIxBIwpSMqShnUioIDaqFXZraRzaUh+ypsqSrMKhkIfKAQ7OrjdJDtAOE01KkjOxoWBC6JWKWPayvq14B2hiQlkglISKgGxABr4OQOPIxY4qeAQQolQKsuZiCwOZK2rqLihPCMntvHiiXLpYE+FrkPmcZgYA7/EX+afL8oUZH9aPsfnCgNgo86F/FzAeM2giSnMs1LMmhJ3/SppA+1tsCUClNZhrwA4+lOEZSbPKySouTc+7QBe0drLmuO6lyQkfU6xW8YkaGQCMMXDiKCGEuYBwjiVcI49IZeAnl4YzSwB5s9Y5g9kzpk7qpcpa5gd0pSSaX+Y840mwtngJCq5T3hUVbMm4au59D4b/oKnD4RM7aWKIlpWRIkOO2vL3+rSKl1uOUt7VgPL9j9K8VgVGX2k5SXlrCgUqPA93ezamPTtkdN8ZNQmZ+pT1pUHzSihYPFgrlyYwul/SfD47NLVgZdUEJmr/fJJZigpT2W5kUaMelX+y8PKmSMcs4iYtebDZQpAlhakpVM7XYJAzby4ozmA2u2unasOjrJmGnIDsAtBlklnZOZs1Hs7R530p6c4jHHLMOSUC4kpLpcWKjdZ50Gg1in2ttadippmz5ilrNHOg0CQKJFqCBVQEiVxHMNYQjhgOZYkywx4kQCbPxgO4dAJq7HdUngIMEs0qG5+T6/wBohSn36fOJgLO3P6UgHpHhzHrDFr9+7w5S2O43a2tPd4lwGCVNWAxyjvEB/wCnn6QE2w9iGeSo/u2IBYkKNmPq/Ixu8FgkEMyhlSTlAcVJDigBDFmfk0P2bhksAkEZNKs9MpYaXIsCDxeC5SuslkpAcqtmZycwAFT8I8TW0ATIFQlIcMzJplJpTMHBAqWYW1iuw8xICg6TUIyqJTlT2gB3Q+YuoEkXNYbtRYKap7S2SlRYKarrDGisr1s2XwiTjGWUKAWgjKQGIFSMociotSgpxgAtt4oAHJUkb3DXalDo5V8JsIy2JQSerzEl8xqSOQbcHNottq4ghrJCAHZTutquAogHT6xWbOkZjmN1k+pBp4gawEf6rw9B9oUaX/Yo9pMKAxG0v3sz+YwMq/vjChQHDDFwoUAwaxwXPIQoUBzQ84jFz4woUBt9l/ul/wAqfmuLTpf/AOX2H/6M/KXHIUA3C6cz8lRgp3fmfzr/AO4xyFARK73j9IlVcQoUBEj35iHS9IUKAZofCJpVh4woUAVIv5fKCJXd/wBfyhQoCM2PL7RfdFbJ5n5woUBrpn72Z/yEfJcOT+7m80/ObChQAEjv4X/nL+URYiyf+cv/AOuFCgM9t2x5n5qgnYPeR4/KFCgL+FChQH//2Q=="/>
          <p:cNvSpPr>
            <a:spLocks noChangeAspect="1" noChangeArrowheads="1"/>
          </p:cNvSpPr>
          <p:nvPr/>
        </p:nvSpPr>
        <p:spPr bwMode="auto">
          <a:xfrm>
            <a:off x="155575" y="-1790700"/>
            <a:ext cx="3743325" cy="3743325"/>
          </a:xfrm>
          <a:prstGeom prst="rect">
            <a:avLst/>
          </a:prstGeom>
          <a:noFill/>
        </p:spPr>
        <p:txBody>
          <a:bodyPr vert="horz" wrap="square" lIns="91440" tIns="45720" rIns="91440" bIns="45720" numCol="1" anchor="t" anchorCtr="0" compatLnSpc="1">
            <a:prstTxWarp prst="textNoShape">
              <a:avLst/>
            </a:prstTxWarp>
          </a:bodyPr>
          <a:lstStyle/>
          <a:p>
            <a:endParaRPr lang="hr-HR" dirty="0"/>
          </a:p>
        </p:txBody>
      </p:sp>
      <p:pic>
        <p:nvPicPr>
          <p:cNvPr id="7" name="Slika 6" descr="Albert.jpg"/>
          <p:cNvPicPr>
            <a:picLocks noChangeAspect="1"/>
          </p:cNvPicPr>
          <p:nvPr/>
        </p:nvPicPr>
        <p:blipFill>
          <a:blip r:embed="rId2" cstate="print"/>
          <a:stretch>
            <a:fillRect/>
          </a:stretch>
        </p:blipFill>
        <p:spPr>
          <a:xfrm>
            <a:off x="971600" y="3429000"/>
            <a:ext cx="2924944" cy="2924944"/>
          </a:xfrm>
          <a:prstGeom prst="roundRect">
            <a:avLst>
              <a:gd name="adj" fmla="val 4167"/>
            </a:avLst>
          </a:prstGeom>
          <a:solidFill>
            <a:srgbClr val="FFFFFF"/>
          </a:solidFill>
          <a:ln w="76200" cap="sq">
            <a:solidFill>
              <a:srgbClr val="002060"/>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Slika 7" descr="200px-Einstein_Refrigerator.png"/>
          <p:cNvPicPr>
            <a:picLocks noChangeAspect="1"/>
          </p:cNvPicPr>
          <p:nvPr/>
        </p:nvPicPr>
        <p:blipFill>
          <a:blip r:embed="rId3" cstate="print"/>
          <a:stretch>
            <a:fillRect/>
          </a:stretch>
        </p:blipFill>
        <p:spPr>
          <a:xfrm>
            <a:off x="5076056" y="2924944"/>
            <a:ext cx="2592288" cy="3334081"/>
          </a:xfrm>
          <a:prstGeom prst="rect">
            <a:avLst/>
          </a:prstGeom>
        </p:spPr>
      </p:pic>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Priznanja </a:t>
            </a:r>
            <a:endParaRPr lang="hr-HR" dirty="0"/>
          </a:p>
        </p:txBody>
      </p:sp>
      <p:sp>
        <p:nvSpPr>
          <p:cNvPr id="3" name="Rezervirano mjesto sadržaja 2"/>
          <p:cNvSpPr>
            <a:spLocks noGrp="1"/>
          </p:cNvSpPr>
          <p:nvPr>
            <p:ph idx="1"/>
          </p:nvPr>
        </p:nvSpPr>
        <p:spPr>
          <a:xfrm>
            <a:off x="457200" y="1600200"/>
            <a:ext cx="7499176" cy="4709120"/>
          </a:xfrm>
        </p:spPr>
        <p:txBody>
          <a:bodyPr>
            <a:normAutofit/>
          </a:bodyPr>
          <a:lstStyle/>
          <a:p>
            <a:r>
              <a:rPr lang="vi-VN" sz="2000" dirty="0" smtClean="0"/>
              <a:t>Einstein je posthumno primio veliki broj priznanja. Među njih spadaju:</a:t>
            </a:r>
          </a:p>
          <a:p>
            <a:r>
              <a:rPr lang="vi-VN" sz="2000" dirty="0" smtClean="0"/>
              <a:t>Godine 1999. proglašen je za osobu stoljeća u anketi magazina </a:t>
            </a:r>
            <a:r>
              <a:rPr lang="vi-VN" sz="2000" i="1" dirty="0" smtClean="0"/>
              <a:t>TIME</a:t>
            </a:r>
            <a:endParaRPr lang="vi-VN" sz="2000" dirty="0" smtClean="0"/>
          </a:p>
          <a:p>
            <a:r>
              <a:rPr lang="vi-VN" sz="2000" dirty="0" smtClean="0"/>
              <a:t>UNESCO je 2005. proglasio “Svjetskom godinom fizike” u čast stogodišnjice objavljivanja Einsteinovih radova iz </a:t>
            </a:r>
            <a:r>
              <a:rPr lang="vi-VN" sz="2000" i="1" dirty="0" smtClean="0"/>
              <a:t>“Anni Mirabilis”</a:t>
            </a:r>
            <a:r>
              <a:rPr lang="vi-VN" sz="2000" dirty="0" smtClean="0"/>
              <a:t>.</a:t>
            </a:r>
          </a:p>
          <a:p>
            <a:r>
              <a:rPr lang="vi-VN" sz="2000" dirty="0" smtClean="0"/>
              <a:t>Po narudžbi Nacionalne akademije znanosti SAD-a, u njenom kampusu u Washingtonu podignuta je monumentalna brončana skulptura Alberta Einsteina.</a:t>
            </a:r>
          </a:p>
          <a:p>
            <a:endParaRPr lang="hr-HR" sz="5000" dirty="0"/>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Priznanja</a:t>
            </a:r>
            <a:endParaRPr lang="hr-HR" dirty="0"/>
          </a:p>
        </p:txBody>
      </p:sp>
      <p:sp>
        <p:nvSpPr>
          <p:cNvPr id="3" name="Rezervirano mjesto sadržaja 2"/>
          <p:cNvSpPr>
            <a:spLocks noGrp="1"/>
          </p:cNvSpPr>
          <p:nvPr>
            <p:ph idx="1"/>
          </p:nvPr>
        </p:nvSpPr>
        <p:spPr/>
        <p:txBody>
          <a:bodyPr>
            <a:normAutofit/>
          </a:bodyPr>
          <a:lstStyle/>
          <a:p>
            <a:r>
              <a:rPr lang="vi-VN" sz="2200" dirty="0" smtClean="0"/>
              <a:t>Među mnogim stvarima koje su nazvane po Einsteinu su:</a:t>
            </a:r>
          </a:p>
          <a:p>
            <a:r>
              <a:rPr lang="vi-VN" sz="2200" dirty="0" smtClean="0"/>
              <a:t>Jedinica koja se koristi u fotokemiji, “ajnštajn”</a:t>
            </a:r>
          </a:p>
          <a:p>
            <a:r>
              <a:rPr lang="vi-VN" sz="2200" dirty="0" smtClean="0"/>
              <a:t>Kemijski element čiji je redni broj 99 pod nazivom einsteinij</a:t>
            </a:r>
          </a:p>
          <a:p>
            <a:r>
              <a:rPr lang="vi-VN" sz="2200" dirty="0" smtClean="0"/>
              <a:t>Asteroid 2001 Einstein</a:t>
            </a:r>
          </a:p>
          <a:p>
            <a:r>
              <a:rPr lang="vi-VN" sz="2200" dirty="0" smtClean="0"/>
              <a:t>Nagrada Albert Einstein</a:t>
            </a:r>
          </a:p>
          <a:p>
            <a:r>
              <a:rPr lang="vi-VN" sz="2200" dirty="0" smtClean="0"/>
              <a:t>Nagrada za mir Albert Einstein</a:t>
            </a:r>
          </a:p>
          <a:p>
            <a:endParaRPr lang="hr-HR"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83</TotalTime>
  <Words>421</Words>
  <Application>Microsoft Office PowerPoint</Application>
  <PresentationFormat>Prikaz na zaslonu (4:3)</PresentationFormat>
  <Paragraphs>36</Paragraphs>
  <Slides>9</Slides>
  <Notes>0</Notes>
  <HiddenSlides>0</HiddenSlides>
  <MMClips>0</MMClips>
  <ScaleCrop>false</ScaleCrop>
  <HeadingPairs>
    <vt:vector size="4" baseType="variant">
      <vt:variant>
        <vt:lpstr>Tema</vt:lpstr>
      </vt:variant>
      <vt:variant>
        <vt:i4>1</vt:i4>
      </vt:variant>
      <vt:variant>
        <vt:lpstr>Naslovi slajdova</vt:lpstr>
      </vt:variant>
      <vt:variant>
        <vt:i4>9</vt:i4>
      </vt:variant>
    </vt:vector>
  </HeadingPairs>
  <TitlesOfParts>
    <vt:vector size="10" baseType="lpstr">
      <vt:lpstr>Bogatstvo</vt:lpstr>
      <vt:lpstr>Albert Einstein  </vt:lpstr>
      <vt:lpstr>O Albertu Einsteinu</vt:lpstr>
      <vt:lpstr>O Albertu Einsteinu</vt:lpstr>
      <vt:lpstr>Djetinjstvo</vt:lpstr>
      <vt:lpstr>Zaposlenje </vt:lpstr>
      <vt:lpstr>Religija</vt:lpstr>
      <vt:lpstr>Izumi </vt:lpstr>
      <vt:lpstr>Priznanja </vt:lpstr>
      <vt:lpstr>Priznanja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Albert Einstein  </dc:title>
  <dc:creator>Učenik</dc:creator>
  <cp:lastModifiedBy>Katarina</cp:lastModifiedBy>
  <cp:revision>22</cp:revision>
  <dcterms:created xsi:type="dcterms:W3CDTF">2014-01-21T13:57:42Z</dcterms:created>
  <dcterms:modified xsi:type="dcterms:W3CDTF">2014-03-11T20:38:12Z</dcterms:modified>
</cp:coreProperties>
</file>