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3B7F82-1FD3-40B8-AD3E-EF45E8F1F33E}" type="datetimeFigureOut">
              <a:rPr lang="en-US" smtClean="0"/>
              <a:pPr/>
              <a:t>2/12/2015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A40BED-4B78-49AF-BAAE-386D2B19B97E}" type="slidenum">
              <a:rPr lang="en-US" smtClean="0"/>
              <a:pPr/>
              <a:t>‹#›</a:t>
            </a:fld>
            <a:endParaRPr lang="en-US"/>
          </a:p>
        </p:txBody>
      </p:sp>
    </p:spTree>
    <p:extLst>
      <p:ext uri="{BB962C8B-B14F-4D97-AF65-F5344CB8AC3E}">
        <p14:creationId xmlns:p14="http://schemas.microsoft.com/office/powerpoint/2010/main" xmlns="" val="3121500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40BED-4B78-49AF-BAAE-386D2B19B97E}" type="slidenum">
              <a:rPr lang="en-US" smtClean="0"/>
              <a:pPr/>
              <a:t>1</a:t>
            </a:fld>
            <a:endParaRPr lang="en-US"/>
          </a:p>
        </p:txBody>
      </p:sp>
    </p:spTree>
    <p:extLst>
      <p:ext uri="{BB962C8B-B14F-4D97-AF65-F5344CB8AC3E}">
        <p14:creationId xmlns:p14="http://schemas.microsoft.com/office/powerpoint/2010/main" xmlns="" val="3290928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CAE7761-9331-471C-B16A-374BC9BB0D25}" type="datetimeFigureOut">
              <a:rPr lang="sr-Latn-CS" smtClean="0"/>
              <a:pPr/>
              <a:t>12.2.2015.</a:t>
            </a:fld>
            <a:endParaRPr lang="hr-HR"/>
          </a:p>
        </p:txBody>
      </p:sp>
      <p:sp>
        <p:nvSpPr>
          <p:cNvPr id="19" name="Footer Placeholder 18"/>
          <p:cNvSpPr>
            <a:spLocks noGrp="1"/>
          </p:cNvSpPr>
          <p:nvPr>
            <p:ph type="ftr" sz="quarter" idx="11"/>
          </p:nvPr>
        </p:nvSpPr>
        <p:spPr/>
        <p:txBody>
          <a:bodyPr/>
          <a:lstStyle/>
          <a:p>
            <a:endParaRPr lang="hr-HR"/>
          </a:p>
        </p:txBody>
      </p:sp>
      <p:sp>
        <p:nvSpPr>
          <p:cNvPr id="27" name="Slide Number Placeholder 26"/>
          <p:cNvSpPr>
            <a:spLocks noGrp="1"/>
          </p:cNvSpPr>
          <p:nvPr>
            <p:ph type="sldNum" sz="quarter" idx="12"/>
          </p:nvPr>
        </p:nvSpPr>
        <p:spPr/>
        <p:txBody>
          <a:bodyPr/>
          <a:lstStyle/>
          <a:p>
            <a:fld id="{D409C61C-E676-4015-B8AA-07A4D3BAABBD}"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AE7761-9331-471C-B16A-374BC9BB0D25}" type="datetimeFigureOut">
              <a:rPr lang="sr-Latn-CS" smtClean="0"/>
              <a:pPr/>
              <a:t>12.2.2015.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409C61C-E676-4015-B8AA-07A4D3BAABBD}"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AE7761-9331-471C-B16A-374BC9BB0D25}" type="datetimeFigureOut">
              <a:rPr lang="sr-Latn-CS" smtClean="0"/>
              <a:pPr/>
              <a:t>12.2.2015.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409C61C-E676-4015-B8AA-07A4D3BAABBD}"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AE7761-9331-471C-B16A-374BC9BB0D25}" type="datetimeFigureOut">
              <a:rPr lang="sr-Latn-CS" smtClean="0"/>
              <a:pPr/>
              <a:t>12.2.2015.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409C61C-E676-4015-B8AA-07A4D3BAABBD}"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CAE7761-9331-471C-B16A-374BC9BB0D25}" type="datetimeFigureOut">
              <a:rPr lang="sr-Latn-CS" smtClean="0"/>
              <a:pPr/>
              <a:t>12.2.2015.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409C61C-E676-4015-B8AA-07A4D3BAABBD}"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CAE7761-9331-471C-B16A-374BC9BB0D25}" type="datetimeFigureOut">
              <a:rPr lang="sr-Latn-CS" smtClean="0"/>
              <a:pPr/>
              <a:t>12.2.2015.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D409C61C-E676-4015-B8AA-07A4D3BAABBD}"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CAE7761-9331-471C-B16A-374BC9BB0D25}" type="datetimeFigureOut">
              <a:rPr lang="sr-Latn-CS" smtClean="0"/>
              <a:pPr/>
              <a:t>12.2.2015.</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D409C61C-E676-4015-B8AA-07A4D3BAABBD}"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CAE7761-9331-471C-B16A-374BC9BB0D25}" type="datetimeFigureOut">
              <a:rPr lang="sr-Latn-CS" smtClean="0"/>
              <a:pPr/>
              <a:t>12.2.2015.</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D409C61C-E676-4015-B8AA-07A4D3BAABBD}"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AE7761-9331-471C-B16A-374BC9BB0D25}" type="datetimeFigureOut">
              <a:rPr lang="sr-Latn-CS" smtClean="0"/>
              <a:pPr/>
              <a:t>12.2.2015.</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D409C61C-E676-4015-B8AA-07A4D3BAABBD}"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CAE7761-9331-471C-B16A-374BC9BB0D25}" type="datetimeFigureOut">
              <a:rPr lang="sr-Latn-CS" smtClean="0"/>
              <a:pPr/>
              <a:t>12.2.2015.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D409C61C-E676-4015-B8AA-07A4D3BAABBD}"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CAE7761-9331-471C-B16A-374BC9BB0D25}" type="datetimeFigureOut">
              <a:rPr lang="sr-Latn-CS" smtClean="0"/>
              <a:pPr/>
              <a:t>12.2.2015.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a:xfrm>
            <a:off x="8077200" y="6356350"/>
            <a:ext cx="609600" cy="365125"/>
          </a:xfrm>
        </p:spPr>
        <p:txBody>
          <a:bodyPr/>
          <a:lstStyle/>
          <a:p>
            <a:fld id="{D409C61C-E676-4015-B8AA-07A4D3BAABBD}" type="slidenum">
              <a:rPr lang="hr-HR" smtClean="0"/>
              <a:pPr/>
              <a:t>‹#›</a:t>
            </a:fld>
            <a:endParaRPr lang="hr-H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CAE7761-9331-471C-B16A-374BC9BB0D25}" type="datetimeFigureOut">
              <a:rPr lang="sr-Latn-CS" smtClean="0"/>
              <a:pPr/>
              <a:t>12.2.2015.</a:t>
            </a:fld>
            <a:endParaRPr lang="hr-H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hr-H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409C61C-E676-4015-B8AA-07A4D3BAABBD}" type="slidenum">
              <a:rPr lang="hr-HR" smtClean="0"/>
              <a:pPr/>
              <a:t>‹#›</a:t>
            </a:fld>
            <a:endParaRPr lang="hr-H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hr-HR" sz="8000" dirty="0" smtClean="0">
                <a:latin typeface="Chiller" pitchFamily="82" charset="0"/>
              </a:rPr>
              <a:t>Katar</a:t>
            </a:r>
            <a:endParaRPr lang="hr-HR" sz="8000" dirty="0">
              <a:latin typeface="Chiller" pitchFamily="82" charset="0"/>
            </a:endParaRPr>
          </a:p>
        </p:txBody>
      </p:sp>
      <p:sp>
        <p:nvSpPr>
          <p:cNvPr id="3" name="Subtitle 2"/>
          <p:cNvSpPr>
            <a:spLocks noGrp="1"/>
          </p:cNvSpPr>
          <p:nvPr>
            <p:ph type="subTitle" idx="1"/>
          </p:nvPr>
        </p:nvSpPr>
        <p:spPr/>
        <p:txBody>
          <a:bodyPr/>
          <a:lstStyle/>
          <a:p>
            <a:r>
              <a:rPr lang="hr-HR" sz="2400" dirty="0" smtClean="0">
                <a:latin typeface="Comic Sans MS" pitchFamily="66" charset="0"/>
              </a:rPr>
              <a:t>Najbogatija zemlja svijeta</a:t>
            </a:r>
          </a:p>
          <a:p>
            <a:endParaRPr lang="hr-HR" dirty="0"/>
          </a:p>
        </p:txBody>
      </p:sp>
      <p:pic>
        <p:nvPicPr>
          <p:cNvPr id="4" name="Picture 3" descr="doha2.bmp"/>
          <p:cNvPicPr>
            <a:picLocks noChangeAspect="1"/>
          </p:cNvPicPr>
          <p:nvPr/>
        </p:nvPicPr>
        <p:blipFill>
          <a:blip r:embed="rId3" cstate="print"/>
          <a:stretch>
            <a:fillRect/>
          </a:stretch>
        </p:blipFill>
        <p:spPr>
          <a:xfrm>
            <a:off x="500034" y="2357430"/>
            <a:ext cx="3721748" cy="200501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p:cNvSpPr txBox="1"/>
          <p:nvPr/>
        </p:nvSpPr>
        <p:spPr>
          <a:xfrm>
            <a:off x="1428728" y="1571612"/>
            <a:ext cx="6643734" cy="646331"/>
          </a:xfrm>
          <a:prstGeom prst="rect">
            <a:avLst/>
          </a:prstGeom>
          <a:noFill/>
        </p:spPr>
        <p:txBody>
          <a:bodyPr wrap="square" rtlCol="0">
            <a:spAutoFit/>
          </a:bodyPr>
          <a:lstStyle/>
          <a:p>
            <a:r>
              <a:rPr lang="hr-HR" dirty="0" smtClean="0">
                <a:latin typeface="Comic Sans MS" pitchFamily="66" charset="0"/>
              </a:rPr>
              <a:t>Prezentaciju izradio: Kristijan </a:t>
            </a:r>
            <a:r>
              <a:rPr lang="hr-HR" dirty="0" err="1" smtClean="0">
                <a:latin typeface="Comic Sans MS" pitchFamily="66" charset="0"/>
              </a:rPr>
              <a:t>Sirotich</a:t>
            </a:r>
            <a:endParaRPr lang="hr-HR" dirty="0" smtClean="0">
              <a:latin typeface="Comic Sans MS" pitchFamily="66" charset="0"/>
            </a:endParaRPr>
          </a:p>
          <a:p>
            <a:pPr algn="r"/>
            <a:r>
              <a:rPr lang="hr-HR" dirty="0" smtClean="0">
                <a:latin typeface="Comic Sans MS" pitchFamily="66" charset="0"/>
              </a:rPr>
              <a:t>v</a:t>
            </a:r>
            <a:r>
              <a:rPr lang="hr-HR" dirty="0" smtClean="0">
                <a:latin typeface="Comic Sans MS" pitchFamily="66" charset="0"/>
              </a:rPr>
              <a:t>eljača 2015.</a:t>
            </a:r>
            <a:endParaRPr lang="hr-HR" dirty="0">
              <a:latin typeface="Comic Sans MS"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gn="ctr"/>
            <a:r>
              <a:rPr lang="hr-HR" sz="4800" dirty="0" smtClean="0">
                <a:latin typeface="Chiller" pitchFamily="82" charset="0"/>
              </a:rPr>
              <a:t>Gdje je Katar</a:t>
            </a:r>
            <a:endParaRPr lang="hr-HR" sz="4800" dirty="0">
              <a:latin typeface="Chiller" pitchFamily="82" charset="0"/>
            </a:endParaRPr>
          </a:p>
        </p:txBody>
      </p:sp>
      <p:sp>
        <p:nvSpPr>
          <p:cNvPr id="9" name="Text Placeholder 8"/>
          <p:cNvSpPr>
            <a:spLocks noGrp="1"/>
          </p:cNvSpPr>
          <p:nvPr>
            <p:ph type="body" idx="2"/>
          </p:nvPr>
        </p:nvSpPr>
        <p:spPr/>
        <p:txBody>
          <a:bodyPr>
            <a:normAutofit fontScale="70000" lnSpcReduction="20000"/>
          </a:bodyPr>
          <a:lstStyle/>
          <a:p>
            <a:pPr>
              <a:lnSpc>
                <a:spcPct val="120000"/>
              </a:lnSpc>
            </a:pPr>
            <a:r>
              <a:rPr lang="hr-HR" sz="2200" dirty="0" smtClean="0">
                <a:latin typeface="Comic Sans MS" pitchFamily="66" charset="0"/>
              </a:rPr>
              <a:t>Katar je mala azijska država smještena na Arapskom poluotoku u Perzijskom zaljevu. Sam Katar je smješten na poluotok. Veličinom je pet puta manji od Hrvatske i ima dvostruko manje stanovnika nego Hrvatska. U Kataru danas živi 2 milijuna stanovnika. Katar je kraljevina, odnosno emirat jer mu je na čelu Emir. Katarski vladar zove se Emir Šeik Tamim bin Hamad Al Thani. Njegova obitelj Katarom vlada od 1825. godine.</a:t>
            </a:r>
            <a:r>
              <a:rPr lang="hr-HR" dirty="0" smtClean="0">
                <a:latin typeface="Comic Sans MS" pitchFamily="66" charset="0"/>
              </a:rPr>
              <a:t/>
            </a:r>
            <a:br>
              <a:rPr lang="hr-HR" dirty="0" smtClean="0">
                <a:latin typeface="Comic Sans MS" pitchFamily="66" charset="0"/>
              </a:rPr>
            </a:br>
            <a:endParaRPr lang="hr-HR" dirty="0">
              <a:latin typeface="Comic Sans MS" pitchFamily="66" charset="0"/>
            </a:endParaRPr>
          </a:p>
        </p:txBody>
      </p:sp>
      <p:pic>
        <p:nvPicPr>
          <p:cNvPr id="10" name="Content Placeholder 9" descr="arapski poluotok.png"/>
          <p:cNvPicPr>
            <a:picLocks noGrp="1" noChangeAspect="1"/>
          </p:cNvPicPr>
          <p:nvPr>
            <p:ph sz="half" idx="1"/>
          </p:nvPr>
        </p:nvPicPr>
        <p:blipFill>
          <a:blip r:embed="rId2" cstate="print"/>
          <a:stretch>
            <a:fillRect/>
          </a:stretch>
        </p:blipFill>
        <p:spPr>
          <a:xfrm>
            <a:off x="3571868" y="928670"/>
            <a:ext cx="5111750" cy="3214710"/>
          </a:xfrm>
        </p:spPr>
      </p:pic>
      <p:pic>
        <p:nvPicPr>
          <p:cNvPr id="11" name="Picture 10" descr="katarkarta.gif"/>
          <p:cNvPicPr>
            <a:picLocks noChangeAspect="1"/>
          </p:cNvPicPr>
          <p:nvPr/>
        </p:nvPicPr>
        <p:blipFill>
          <a:blip r:embed="rId3" cstate="print"/>
          <a:stretch>
            <a:fillRect/>
          </a:stretch>
        </p:blipFill>
        <p:spPr>
          <a:xfrm>
            <a:off x="6072198" y="3643314"/>
            <a:ext cx="2226806" cy="243363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7200" dirty="0" smtClean="0">
                <a:latin typeface="Chiller" pitchFamily="82" charset="0"/>
              </a:rPr>
              <a:t>Doha</a:t>
            </a:r>
            <a:endParaRPr lang="hr-HR" sz="7200" dirty="0">
              <a:latin typeface="Chiller" pitchFamily="82" charset="0"/>
            </a:endParaRPr>
          </a:p>
        </p:txBody>
      </p:sp>
      <p:sp>
        <p:nvSpPr>
          <p:cNvPr id="4" name="Text Placeholder 3"/>
          <p:cNvSpPr>
            <a:spLocks noGrp="1"/>
          </p:cNvSpPr>
          <p:nvPr>
            <p:ph sz="half" idx="1"/>
          </p:nvPr>
        </p:nvSpPr>
        <p:spPr/>
        <p:txBody>
          <a:bodyPr>
            <a:normAutofit fontScale="92500" lnSpcReduction="10000"/>
          </a:bodyPr>
          <a:lstStyle/>
          <a:p>
            <a:pPr>
              <a:buNone/>
            </a:pPr>
            <a:r>
              <a:rPr lang="hr-HR" dirty="0" smtClean="0"/>
              <a:t/>
            </a:r>
            <a:br>
              <a:rPr lang="hr-HR" dirty="0" smtClean="0"/>
            </a:br>
            <a:r>
              <a:rPr lang="hr-HR" dirty="0" smtClean="0">
                <a:latin typeface="Comic Sans MS" pitchFamily="66" charset="0"/>
              </a:rPr>
              <a:t>Doha je glavni grad Katara. Na arapskom jeziku Doha znači veliko drvo. Grad se počeo graditi 1850. godine pod imenom El Bida. Gotovo svi stanovnici Katara danas žive u Dohi koja sa svojim neboderima i prekrasnim zgradama noću izgleda kao nekakav grad budućnosti.</a:t>
            </a:r>
            <a:endParaRPr lang="hr-HR" dirty="0">
              <a:latin typeface="Comic Sans MS" pitchFamily="66" charset="0"/>
            </a:endParaRPr>
          </a:p>
        </p:txBody>
      </p:sp>
      <p:pic>
        <p:nvPicPr>
          <p:cNvPr id="6" name="Content Placeholder 5" descr="doha1.bmp"/>
          <p:cNvPicPr>
            <a:picLocks noGrp="1" noChangeAspect="1"/>
          </p:cNvPicPr>
          <p:nvPr>
            <p:ph sz="half" idx="2"/>
          </p:nvPr>
        </p:nvPicPr>
        <p:blipFill>
          <a:blip r:embed="rId2" cstate="print"/>
          <a:stretch>
            <a:fillRect/>
          </a:stretch>
        </p:blipFill>
        <p:spPr>
          <a:xfrm>
            <a:off x="4648200" y="2957524"/>
            <a:ext cx="4038600" cy="236059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oha2.bmp"/>
          <p:cNvPicPr>
            <a:picLocks noGrp="1" noChangeAspect="1"/>
          </p:cNvPicPr>
          <p:nvPr>
            <p:ph sz="half" idx="1"/>
          </p:nvPr>
        </p:nvPicPr>
        <p:blipFill>
          <a:blip r:embed="rId2" cstate="print"/>
          <a:stretch>
            <a:fillRect/>
          </a:stretch>
        </p:blipFill>
        <p:spPr>
          <a:xfrm>
            <a:off x="500034" y="642918"/>
            <a:ext cx="8143932" cy="2175708"/>
          </a:xfrm>
        </p:spPr>
      </p:pic>
      <p:pic>
        <p:nvPicPr>
          <p:cNvPr id="6" name="Picture 5" descr="Doha1910.jpg"/>
          <p:cNvPicPr>
            <a:picLocks noChangeAspect="1"/>
          </p:cNvPicPr>
          <p:nvPr/>
        </p:nvPicPr>
        <p:blipFill>
          <a:blip r:embed="rId3" cstate="print"/>
          <a:stretch>
            <a:fillRect/>
          </a:stretch>
        </p:blipFill>
        <p:spPr>
          <a:xfrm>
            <a:off x="500034" y="3000372"/>
            <a:ext cx="4829187" cy="2835486"/>
          </a:xfrm>
          <a:prstGeom prst="rect">
            <a:avLst/>
          </a:prstGeom>
        </p:spPr>
      </p:pic>
      <p:pic>
        <p:nvPicPr>
          <p:cNvPr id="7" name="Picture 6" descr="dohadanas.jpg"/>
          <p:cNvPicPr>
            <a:picLocks noChangeAspect="1"/>
          </p:cNvPicPr>
          <p:nvPr/>
        </p:nvPicPr>
        <p:blipFill>
          <a:blip r:embed="rId4" cstate="print"/>
          <a:stretch>
            <a:fillRect/>
          </a:stretch>
        </p:blipFill>
        <p:spPr>
          <a:xfrm>
            <a:off x="5643570" y="3000372"/>
            <a:ext cx="3000396" cy="285752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29600" cy="1143000"/>
          </a:xfrm>
        </p:spPr>
        <p:txBody>
          <a:bodyPr>
            <a:normAutofit/>
          </a:bodyPr>
          <a:lstStyle/>
          <a:p>
            <a:r>
              <a:rPr lang="hr-HR" sz="7200" dirty="0" smtClean="0">
                <a:latin typeface="Chiller" pitchFamily="82" charset="0"/>
              </a:rPr>
              <a:t>Život u Kataru</a:t>
            </a:r>
            <a:endParaRPr lang="hr-HR" sz="7200" dirty="0">
              <a:latin typeface="Chiller" pitchFamily="82" charset="0"/>
            </a:endParaRPr>
          </a:p>
        </p:txBody>
      </p:sp>
      <p:sp>
        <p:nvSpPr>
          <p:cNvPr id="3" name="Content Placeholder 2"/>
          <p:cNvSpPr>
            <a:spLocks noGrp="1"/>
          </p:cNvSpPr>
          <p:nvPr>
            <p:ph sz="half" idx="1"/>
          </p:nvPr>
        </p:nvSpPr>
        <p:spPr>
          <a:xfrm>
            <a:off x="428596" y="1571612"/>
            <a:ext cx="4143404" cy="5072098"/>
          </a:xfrm>
        </p:spPr>
        <p:txBody>
          <a:bodyPr>
            <a:noAutofit/>
          </a:bodyPr>
          <a:lstStyle/>
          <a:p>
            <a:pPr>
              <a:buNone/>
            </a:pPr>
            <a:r>
              <a:rPr lang="hr-HR" sz="1600" dirty="0" smtClean="0">
                <a:latin typeface="Comic Sans MS" pitchFamily="66" charset="0"/>
              </a:rPr>
              <a:t>       Zbog velikih vrućina u ljetnim mjesecima ljudi danju uglavnom odlaze u velike trgovačke centre. Najpopularniji trgovački centar u Dohi zove se Villagio, koji je prava kopija Venecije pa se kroz njega može ploviti i pravim venecijanskim gondolama. Osim trgovačkih centra zimi, na proljeće i u jesen vrlo je živo i na katarskim tradicionalnim sukovima, odnosno tržnicama na kojima se prodaje tkanina, začini, slastice, zlato, srebro, biseri, suveniri za turiste, kućni ljubimci (uglavnom zečevi, papagaji i kanarinci) te - sokolovi. Sokolovi su posebna atrakcija sukova i u Kataru su jako popularni. Dresiraju se za lov i natjecanja u sokolarenju. </a:t>
            </a:r>
            <a:endParaRPr lang="hr-HR" sz="1600" dirty="0">
              <a:latin typeface="Comic Sans MS" pitchFamily="66" charset="0"/>
            </a:endParaRPr>
          </a:p>
        </p:txBody>
      </p:sp>
      <p:sp>
        <p:nvSpPr>
          <p:cNvPr id="4" name="Content Placeholder 3"/>
          <p:cNvSpPr>
            <a:spLocks noGrp="1"/>
          </p:cNvSpPr>
          <p:nvPr>
            <p:ph sz="half" idx="2"/>
          </p:nvPr>
        </p:nvSpPr>
        <p:spPr/>
        <p:txBody>
          <a:bodyPr>
            <a:normAutofit fontScale="25000" lnSpcReduction="20000"/>
          </a:bodyPr>
          <a:lstStyle/>
          <a:p>
            <a:pPr>
              <a:lnSpc>
                <a:spcPct val="120000"/>
              </a:lnSpc>
              <a:buNone/>
            </a:pPr>
            <a:r>
              <a:rPr lang="hr-HR" sz="6400" dirty="0" smtClean="0">
                <a:latin typeface="Comic Sans MS" pitchFamily="66" charset="0"/>
              </a:rPr>
              <a:t>       Jedan mladi sokol prodaje se po cijeni od 15 do 100 tisuća kuna. </a:t>
            </a:r>
            <a:br>
              <a:rPr lang="hr-HR" sz="6400" dirty="0" smtClean="0">
                <a:latin typeface="Comic Sans MS" pitchFamily="66" charset="0"/>
              </a:rPr>
            </a:br>
            <a:r>
              <a:rPr lang="hr-HR" sz="6400" dirty="0" smtClean="0">
                <a:latin typeface="Comic Sans MS" pitchFamily="66" charset="0"/>
              </a:rPr>
              <a:t>Žene u Kataru nose nikab, hijab ili burku. Nikab je gusta crna tkanina koja ženama otkriva samo oči. Hijab je kombinacija raznih veselih boja koja ženama pokriva sve osim lica, a burka prekriva sve, čak i - oči. Kada žene nose burku gledaju kroz gustu mrežastu tkaninu.</a:t>
            </a:r>
            <a:br>
              <a:rPr lang="hr-HR" sz="6400" dirty="0" smtClean="0">
                <a:latin typeface="Comic Sans MS" pitchFamily="66" charset="0"/>
              </a:rPr>
            </a:br>
            <a:r>
              <a:rPr lang="hr-HR" sz="6400" dirty="0" smtClean="0">
                <a:latin typeface="Comic Sans MS" pitchFamily="66" charset="0"/>
              </a:rPr>
              <a:t>Katarani su odjeveni u tradicionalne gutre. </a:t>
            </a:r>
            <a:br>
              <a:rPr lang="hr-HR" sz="6400" dirty="0" smtClean="0">
                <a:latin typeface="Comic Sans MS" pitchFamily="66" charset="0"/>
              </a:rPr>
            </a:br>
            <a:r>
              <a:rPr lang="hr-HR" sz="6400" dirty="0" smtClean="0">
                <a:latin typeface="Comic Sans MS" pitchFamily="66" charset="0"/>
              </a:rPr>
              <a:t>Radni tjedan u Kataru započinje u nedjelju, a završava u četvrtak. Petak i subota u Kataru su neradni dani</a:t>
            </a:r>
            <a:r>
              <a:rPr lang="hr-HR" sz="6400" dirty="0" smtClean="0"/>
              <a:t>.</a:t>
            </a:r>
            <a:r>
              <a:rPr lang="hr-HR" sz="7600" dirty="0" smtClean="0"/>
              <a:t/>
            </a:r>
            <a:br>
              <a:rPr lang="hr-HR" sz="7600" dirty="0" smtClean="0"/>
            </a:br>
            <a:endParaRPr lang="hr-HR" sz="7600" dirty="0" smtClean="0"/>
          </a:p>
          <a:p>
            <a:endParaRPr lang="hr-H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illagio.bmp"/>
          <p:cNvPicPr>
            <a:picLocks noChangeAspect="1"/>
          </p:cNvPicPr>
          <p:nvPr/>
        </p:nvPicPr>
        <p:blipFill>
          <a:blip r:embed="rId2" cstate="print"/>
          <a:stretch>
            <a:fillRect/>
          </a:stretch>
        </p:blipFill>
        <p:spPr>
          <a:xfrm>
            <a:off x="642910" y="500042"/>
            <a:ext cx="4695501" cy="3214710"/>
          </a:xfrm>
          <a:prstGeom prst="rect">
            <a:avLst/>
          </a:prstGeom>
        </p:spPr>
      </p:pic>
      <p:pic>
        <p:nvPicPr>
          <p:cNvPr id="6" name="Picture 5" descr="sokol1.JPG"/>
          <p:cNvPicPr>
            <a:picLocks noChangeAspect="1"/>
          </p:cNvPicPr>
          <p:nvPr/>
        </p:nvPicPr>
        <p:blipFill>
          <a:blip r:embed="rId3" cstate="print"/>
          <a:stretch>
            <a:fillRect/>
          </a:stretch>
        </p:blipFill>
        <p:spPr>
          <a:xfrm>
            <a:off x="5572132" y="500042"/>
            <a:ext cx="2839643" cy="3214710"/>
          </a:xfrm>
          <a:prstGeom prst="rect">
            <a:avLst/>
          </a:prstGeom>
        </p:spPr>
      </p:pic>
      <p:pic>
        <p:nvPicPr>
          <p:cNvPr id="7" name="Picture 6" descr="parfemi.bmp"/>
          <p:cNvPicPr>
            <a:picLocks noChangeAspect="1"/>
          </p:cNvPicPr>
          <p:nvPr/>
        </p:nvPicPr>
        <p:blipFill>
          <a:blip r:embed="rId4" cstate="print"/>
          <a:stretch>
            <a:fillRect/>
          </a:stretch>
        </p:blipFill>
        <p:spPr>
          <a:xfrm>
            <a:off x="642910" y="4000504"/>
            <a:ext cx="3248828" cy="2081211"/>
          </a:xfrm>
          <a:prstGeom prst="rect">
            <a:avLst/>
          </a:prstGeom>
        </p:spPr>
      </p:pic>
      <p:pic>
        <p:nvPicPr>
          <p:cNvPr id="8" name="Picture 7" descr="vaquif3.JPG"/>
          <p:cNvPicPr>
            <a:picLocks noChangeAspect="1"/>
          </p:cNvPicPr>
          <p:nvPr/>
        </p:nvPicPr>
        <p:blipFill>
          <a:blip r:embed="rId5" cstate="print"/>
          <a:stretch>
            <a:fillRect/>
          </a:stretch>
        </p:blipFill>
        <p:spPr>
          <a:xfrm>
            <a:off x="5643570" y="4000504"/>
            <a:ext cx="2786082" cy="2071702"/>
          </a:xfrm>
          <a:prstGeom prst="rect">
            <a:avLst/>
          </a:prstGeom>
        </p:spPr>
      </p:pic>
      <p:pic>
        <p:nvPicPr>
          <p:cNvPr id="9" name="Picture 8" descr="ghutra01.jpg"/>
          <p:cNvPicPr>
            <a:picLocks noChangeAspect="1"/>
          </p:cNvPicPr>
          <p:nvPr/>
        </p:nvPicPr>
        <p:blipFill>
          <a:blip r:embed="rId6" cstate="print"/>
          <a:stretch>
            <a:fillRect/>
          </a:stretch>
        </p:blipFill>
        <p:spPr>
          <a:xfrm flipH="1">
            <a:off x="4071934" y="4000504"/>
            <a:ext cx="1285884" cy="207170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ikab-hijab-burka.jpg"/>
          <p:cNvPicPr>
            <a:picLocks noChangeAspect="1"/>
          </p:cNvPicPr>
          <p:nvPr/>
        </p:nvPicPr>
        <p:blipFill>
          <a:blip r:embed="rId2" cstate="print"/>
          <a:stretch>
            <a:fillRect/>
          </a:stretch>
        </p:blipFill>
        <p:spPr>
          <a:xfrm>
            <a:off x="428596" y="642918"/>
            <a:ext cx="5257800" cy="3263900"/>
          </a:xfrm>
          <a:prstGeom prst="rect">
            <a:avLst/>
          </a:prstGeom>
        </p:spPr>
      </p:pic>
      <p:pic>
        <p:nvPicPr>
          <p:cNvPr id="3" name="Picture 2" descr="Aspire Tower.jpg"/>
          <p:cNvPicPr>
            <a:picLocks noChangeAspect="1"/>
          </p:cNvPicPr>
          <p:nvPr/>
        </p:nvPicPr>
        <p:blipFill>
          <a:blip r:embed="rId3" cstate="print"/>
          <a:stretch>
            <a:fillRect/>
          </a:stretch>
        </p:blipFill>
        <p:spPr>
          <a:xfrm>
            <a:off x="5715008" y="642918"/>
            <a:ext cx="3000396" cy="5572164"/>
          </a:xfrm>
          <a:prstGeom prst="rect">
            <a:avLst/>
          </a:prstGeom>
        </p:spPr>
      </p:pic>
      <p:pic>
        <p:nvPicPr>
          <p:cNvPr id="4" name="Picture 3" descr="sokol.JPG"/>
          <p:cNvPicPr>
            <a:picLocks noChangeAspect="1"/>
          </p:cNvPicPr>
          <p:nvPr/>
        </p:nvPicPr>
        <p:blipFill>
          <a:blip r:embed="rId4" cstate="print"/>
          <a:stretch>
            <a:fillRect/>
          </a:stretch>
        </p:blipFill>
        <p:spPr>
          <a:xfrm flipH="1">
            <a:off x="642908" y="4143380"/>
            <a:ext cx="1768073" cy="2071702"/>
          </a:xfrm>
          <a:prstGeom prst="rect">
            <a:avLst/>
          </a:prstGeom>
        </p:spPr>
      </p:pic>
      <p:pic>
        <p:nvPicPr>
          <p:cNvPr id="5" name="Picture 4" descr="villagio1.JPG"/>
          <p:cNvPicPr>
            <a:picLocks noChangeAspect="1"/>
          </p:cNvPicPr>
          <p:nvPr/>
        </p:nvPicPr>
        <p:blipFill>
          <a:blip r:embed="rId5" cstate="print"/>
          <a:stretch>
            <a:fillRect/>
          </a:stretch>
        </p:blipFill>
        <p:spPr>
          <a:xfrm>
            <a:off x="2571736" y="4143380"/>
            <a:ext cx="2857488" cy="207167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00042"/>
            <a:ext cx="4038600" cy="5626121"/>
          </a:xfrm>
        </p:spPr>
        <p:txBody>
          <a:bodyPr>
            <a:normAutofit fontScale="55000" lnSpcReduction="20000"/>
          </a:bodyPr>
          <a:lstStyle/>
          <a:p>
            <a:pPr algn="ctr">
              <a:buNone/>
            </a:pPr>
            <a:r>
              <a:rPr lang="hr-HR" sz="10600" dirty="0" smtClean="0">
                <a:solidFill>
                  <a:schemeClr val="tx2"/>
                </a:solidFill>
                <a:latin typeface="Chiller" pitchFamily="82" charset="0"/>
              </a:rPr>
              <a:t>Nafta</a:t>
            </a:r>
          </a:p>
          <a:p>
            <a:pPr algn="just">
              <a:lnSpc>
                <a:spcPct val="120000"/>
              </a:lnSpc>
              <a:buNone/>
            </a:pPr>
            <a:r>
              <a:rPr lang="hr-HR" dirty="0" smtClean="0"/>
              <a:t/>
            </a:r>
            <a:br>
              <a:rPr lang="hr-HR" dirty="0" smtClean="0"/>
            </a:br>
            <a:r>
              <a:rPr lang="hr-HR" sz="3300" dirty="0" smtClean="0">
                <a:latin typeface="Comic Sans MS" pitchFamily="66" charset="0"/>
              </a:rPr>
              <a:t>Zašto </a:t>
            </a:r>
            <a:r>
              <a:rPr lang="hr-HR" sz="3300" dirty="0" smtClean="0">
                <a:latin typeface="Comic Sans MS" pitchFamily="66" charset="0"/>
              </a:rPr>
              <a:t>je Katar najbogatija zemlja na svijetu? Ta malena država na Arapskom poluotoku nalazi se na ogromnim nalazištima nafte i zemnog plina. Kažu da Katar ima toliko plina da bi mogao zagrijati čitav Antarktik. Bez nafte je danas nezamisliv život na zemlji pa tu dragocjenu tekućinu mnogi još nazivaju i crno zlato. Katar je prodajom nafte i plina postao najbogatija zemlja na svijetu. I kažu da imaju nafte i plina dovoljno za još 200 godina.</a:t>
            </a:r>
            <a:endParaRPr lang="hr-HR" sz="3300" dirty="0">
              <a:latin typeface="Comic Sans MS" pitchFamily="66" charset="0"/>
            </a:endParaRPr>
          </a:p>
        </p:txBody>
      </p:sp>
      <p:pic>
        <p:nvPicPr>
          <p:cNvPr id="5" name="Content Placeholder 4" descr="oil.jpg"/>
          <p:cNvPicPr>
            <a:picLocks noGrp="1" noChangeAspect="1"/>
          </p:cNvPicPr>
          <p:nvPr>
            <p:ph sz="half" idx="2"/>
          </p:nvPr>
        </p:nvPicPr>
        <p:blipFill>
          <a:blip r:embed="rId2" cstate="print"/>
          <a:stretch>
            <a:fillRect/>
          </a:stretch>
        </p:blipFill>
        <p:spPr>
          <a:xfrm>
            <a:off x="4786314" y="571480"/>
            <a:ext cx="3867535" cy="2586414"/>
          </a:xfrm>
        </p:spPr>
      </p:pic>
      <p:pic>
        <p:nvPicPr>
          <p:cNvPr id="6" name="Picture 5" descr="oil1.jpg"/>
          <p:cNvPicPr>
            <a:picLocks noChangeAspect="1"/>
          </p:cNvPicPr>
          <p:nvPr/>
        </p:nvPicPr>
        <p:blipFill>
          <a:blip r:embed="rId3" cstate="print"/>
          <a:stretch>
            <a:fillRect/>
          </a:stretch>
        </p:blipFill>
        <p:spPr>
          <a:xfrm>
            <a:off x="4786314" y="3357562"/>
            <a:ext cx="3929090" cy="271372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57298"/>
            <a:ext cx="4038600" cy="4768865"/>
          </a:xfrm>
        </p:spPr>
        <p:txBody>
          <a:bodyPr>
            <a:normAutofit fontScale="85000" lnSpcReduction="20000"/>
          </a:bodyPr>
          <a:lstStyle/>
          <a:p>
            <a:pPr algn="r">
              <a:lnSpc>
                <a:spcPct val="120000"/>
              </a:lnSpc>
              <a:buNone/>
            </a:pPr>
            <a:r>
              <a:rPr lang="hr-HR" sz="2200" dirty="0" smtClean="0">
                <a:latin typeface="Comic Sans MS" pitchFamily="66" charset="0"/>
              </a:rPr>
              <a:t>Islamska </a:t>
            </a:r>
            <a:r>
              <a:rPr lang="hr-HR" sz="2200" dirty="0" smtClean="0">
                <a:latin typeface="Comic Sans MS" pitchFamily="66" charset="0"/>
              </a:rPr>
              <a:t>vjera ima važnu ulogu u svakodnevnom životu. Katarani su muslimani, obavezno se mole pet puta dnevno i za to vrijeme prekidaju </a:t>
            </a:r>
            <a:r>
              <a:rPr lang="hr-HR" sz="2200" dirty="0" smtClean="0">
                <a:latin typeface="Comic Sans MS" pitchFamily="66" charset="0"/>
              </a:rPr>
              <a:t>rad. </a:t>
            </a:r>
          </a:p>
          <a:p>
            <a:pPr algn="r">
              <a:lnSpc>
                <a:spcPct val="120000"/>
              </a:lnSpc>
              <a:buNone/>
            </a:pPr>
            <a:endParaRPr lang="hr-HR" sz="2200" dirty="0" smtClean="0">
              <a:latin typeface="Comic Sans MS" pitchFamily="66" charset="0"/>
            </a:endParaRPr>
          </a:p>
          <a:p>
            <a:pPr algn="r">
              <a:lnSpc>
                <a:spcPct val="120000"/>
              </a:lnSpc>
              <a:buNone/>
            </a:pPr>
            <a:r>
              <a:rPr lang="hr-HR" sz="2200" dirty="0" smtClean="0">
                <a:latin typeface="Comic Sans MS" pitchFamily="66" charset="0"/>
              </a:rPr>
              <a:t>Ako </a:t>
            </a:r>
            <a:r>
              <a:rPr lang="hr-HR" sz="2200" dirty="0" smtClean="0">
                <a:latin typeface="Comic Sans MS" pitchFamily="66" charset="0"/>
              </a:rPr>
              <a:t>se </a:t>
            </a:r>
            <a:r>
              <a:rPr lang="hr-HR" sz="2200" dirty="0" smtClean="0">
                <a:latin typeface="Comic Sans MS" pitchFamily="66" charset="0"/>
              </a:rPr>
              <a:t>ne mole </a:t>
            </a:r>
            <a:r>
              <a:rPr lang="hr-HR" sz="2200" dirty="0" smtClean="0">
                <a:latin typeface="Comic Sans MS" pitchFamily="66" charset="0"/>
              </a:rPr>
              <a:t>u </a:t>
            </a:r>
            <a:endParaRPr lang="hr-HR" sz="2200" dirty="0" smtClean="0">
              <a:latin typeface="Comic Sans MS" pitchFamily="66" charset="0"/>
            </a:endParaRPr>
          </a:p>
          <a:p>
            <a:pPr algn="r">
              <a:lnSpc>
                <a:spcPct val="120000"/>
              </a:lnSpc>
              <a:buNone/>
            </a:pPr>
            <a:r>
              <a:rPr lang="hr-HR" sz="2200" dirty="0" smtClean="0">
                <a:latin typeface="Comic Sans MS" pitchFamily="66" charset="0"/>
              </a:rPr>
              <a:t>posebnim prostorijama </a:t>
            </a:r>
          </a:p>
          <a:p>
            <a:pPr algn="r">
              <a:lnSpc>
                <a:spcPct val="120000"/>
              </a:lnSpc>
              <a:buNone/>
            </a:pPr>
            <a:r>
              <a:rPr lang="hr-HR" sz="2200" dirty="0" smtClean="0">
                <a:latin typeface="Comic Sans MS" pitchFamily="66" charset="0"/>
              </a:rPr>
              <a:t>čine </a:t>
            </a:r>
            <a:r>
              <a:rPr lang="hr-HR" sz="2200" dirty="0" smtClean="0">
                <a:latin typeface="Comic Sans MS" pitchFamily="66" charset="0"/>
              </a:rPr>
              <a:t>to </a:t>
            </a:r>
            <a:r>
              <a:rPr lang="hr-HR" sz="2200" dirty="0" smtClean="0">
                <a:latin typeface="Comic Sans MS" pitchFamily="66" charset="0"/>
              </a:rPr>
              <a:t>na radnom </a:t>
            </a:r>
          </a:p>
          <a:p>
            <a:pPr algn="r">
              <a:lnSpc>
                <a:spcPct val="120000"/>
              </a:lnSpc>
              <a:buNone/>
            </a:pPr>
            <a:r>
              <a:rPr lang="hr-HR" sz="2200" dirty="0" smtClean="0">
                <a:latin typeface="Comic Sans MS" pitchFamily="66" charset="0"/>
              </a:rPr>
              <a:t>m</a:t>
            </a:r>
            <a:r>
              <a:rPr lang="hr-HR" sz="2200" dirty="0" smtClean="0">
                <a:latin typeface="Comic Sans MS" pitchFamily="66" charset="0"/>
              </a:rPr>
              <a:t>jestu, poput </a:t>
            </a:r>
          </a:p>
          <a:p>
            <a:pPr algn="r">
              <a:lnSpc>
                <a:spcPct val="120000"/>
              </a:lnSpc>
              <a:buNone/>
            </a:pPr>
            <a:r>
              <a:rPr lang="hr-HR" sz="2200" dirty="0" smtClean="0">
                <a:latin typeface="Comic Sans MS" pitchFamily="66" charset="0"/>
              </a:rPr>
              <a:t>trgovaca u </a:t>
            </a:r>
          </a:p>
          <a:p>
            <a:pPr algn="r">
              <a:lnSpc>
                <a:spcPct val="120000"/>
              </a:lnSpc>
              <a:buNone/>
            </a:pPr>
            <a:r>
              <a:rPr lang="hr-HR" sz="2200" dirty="0" smtClean="0">
                <a:latin typeface="Comic Sans MS" pitchFamily="66" charset="0"/>
              </a:rPr>
              <a:t>svojim malim </a:t>
            </a:r>
          </a:p>
          <a:p>
            <a:pPr algn="r">
              <a:lnSpc>
                <a:spcPct val="120000"/>
              </a:lnSpc>
              <a:buNone/>
            </a:pPr>
            <a:r>
              <a:rPr lang="hr-HR" sz="2200" dirty="0" smtClean="0">
                <a:latin typeface="Comic Sans MS" pitchFamily="66" charset="0"/>
              </a:rPr>
              <a:t>dućanima na </a:t>
            </a:r>
          </a:p>
          <a:p>
            <a:pPr algn="r">
              <a:lnSpc>
                <a:spcPct val="120000"/>
              </a:lnSpc>
              <a:buNone/>
            </a:pPr>
            <a:r>
              <a:rPr lang="hr-HR" sz="2200" dirty="0" smtClean="0">
                <a:latin typeface="Comic Sans MS" pitchFamily="66" charset="0"/>
              </a:rPr>
              <a:t>tržnici</a:t>
            </a:r>
            <a:r>
              <a:rPr lang="hr-HR" sz="2200" dirty="0" smtClean="0">
                <a:latin typeface="Comic Sans MS" pitchFamily="66" charset="0"/>
              </a:rPr>
              <a:t>. </a:t>
            </a:r>
            <a:r>
              <a:rPr lang="hr-HR" dirty="0" smtClean="0"/>
              <a:t> </a:t>
            </a:r>
            <a:endParaRPr lang="hr-HR" dirty="0"/>
          </a:p>
        </p:txBody>
      </p:sp>
      <p:pic>
        <p:nvPicPr>
          <p:cNvPr id="5" name="Content Placeholder 4" descr="spiralna dzamija.jpg"/>
          <p:cNvPicPr>
            <a:picLocks noGrp="1" noChangeAspect="1"/>
          </p:cNvPicPr>
          <p:nvPr>
            <p:ph sz="half" idx="2"/>
          </p:nvPr>
        </p:nvPicPr>
        <p:blipFill>
          <a:blip r:embed="rId2" cstate="print"/>
          <a:stretch>
            <a:fillRect/>
          </a:stretch>
        </p:blipFill>
        <p:spPr>
          <a:xfrm>
            <a:off x="285720" y="3000372"/>
            <a:ext cx="1597403" cy="3643338"/>
          </a:xfrm>
        </p:spPr>
      </p:pic>
      <p:sp>
        <p:nvSpPr>
          <p:cNvPr id="7" name="TextBox 6"/>
          <p:cNvSpPr txBox="1"/>
          <p:nvPr/>
        </p:nvSpPr>
        <p:spPr>
          <a:xfrm>
            <a:off x="5000628" y="4594878"/>
            <a:ext cx="3214710" cy="1600438"/>
          </a:xfrm>
          <a:prstGeom prst="rect">
            <a:avLst/>
          </a:prstGeom>
          <a:noFill/>
        </p:spPr>
        <p:txBody>
          <a:bodyPr wrap="square" rtlCol="0">
            <a:spAutoFit/>
          </a:bodyPr>
          <a:lstStyle/>
          <a:p>
            <a:r>
              <a:rPr lang="hr-HR" sz="1600" dirty="0" smtClean="0">
                <a:latin typeface="Comic Sans MS" pitchFamily="66" charset="0"/>
                <a:cs typeface="AngsanaUPC" pitchFamily="18" charset="-34"/>
              </a:rPr>
              <a:t>ARAPSKI ZA POČETNIKE</a:t>
            </a:r>
            <a:r>
              <a:rPr lang="vi-VN" sz="1600" dirty="0" smtClean="0">
                <a:cs typeface="AngsanaUPC" pitchFamily="18" charset="-34"/>
              </a:rPr>
              <a:t/>
            </a:r>
            <a:br>
              <a:rPr lang="vi-VN" sz="1600" dirty="0" smtClean="0">
                <a:cs typeface="AngsanaUPC" pitchFamily="18" charset="-34"/>
              </a:rPr>
            </a:br>
            <a:r>
              <a:rPr lang="hr-HR" sz="1600" dirty="0" smtClean="0">
                <a:latin typeface="Comic Sans MS" pitchFamily="66" charset="0"/>
                <a:cs typeface="AngsanaUPC" pitchFamily="18" charset="-34"/>
              </a:rPr>
              <a:t>Dobro došli - </a:t>
            </a:r>
            <a:r>
              <a:rPr lang="hr-HR" sz="1600" dirty="0" err="1" smtClean="0">
                <a:latin typeface="Comic Sans MS" pitchFamily="66" charset="0"/>
                <a:cs typeface="AngsanaUPC" pitchFamily="18" charset="-34"/>
              </a:rPr>
              <a:t>merhaba</a:t>
            </a:r>
            <a:r>
              <a:rPr lang="vi-VN" sz="1600" dirty="0" smtClean="0">
                <a:cs typeface="AngsanaUPC" pitchFamily="18" charset="-34"/>
              </a:rPr>
              <a:t/>
            </a:r>
            <a:br>
              <a:rPr lang="vi-VN" sz="1600" dirty="0" smtClean="0">
                <a:cs typeface="AngsanaUPC" pitchFamily="18" charset="-34"/>
              </a:rPr>
            </a:br>
            <a:r>
              <a:rPr lang="hr-HR" sz="1600" dirty="0" smtClean="0">
                <a:latin typeface="Comic Sans MS" pitchFamily="66" charset="0"/>
                <a:cs typeface="AngsanaUPC" pitchFamily="18" charset="-34"/>
              </a:rPr>
              <a:t>Dobar dan – </a:t>
            </a:r>
            <a:r>
              <a:rPr lang="hr-HR" sz="1600" dirty="0" err="1" smtClean="0">
                <a:latin typeface="Comic Sans MS" pitchFamily="66" charset="0"/>
                <a:cs typeface="AngsanaUPC" pitchFamily="18" charset="-34"/>
              </a:rPr>
              <a:t>selam</a:t>
            </a:r>
            <a:r>
              <a:rPr lang="hr-HR" sz="1600" dirty="0" smtClean="0">
                <a:latin typeface="Comic Sans MS" pitchFamily="66" charset="0"/>
                <a:cs typeface="AngsanaUPC" pitchFamily="18" charset="-34"/>
              </a:rPr>
              <a:t> </a:t>
            </a:r>
            <a:r>
              <a:rPr lang="hr-HR" sz="1600" dirty="0" err="1" smtClean="0">
                <a:latin typeface="Comic Sans MS" pitchFamily="66" charset="0"/>
                <a:cs typeface="AngsanaUPC" pitchFamily="18" charset="-34"/>
              </a:rPr>
              <a:t>alejkum</a:t>
            </a:r>
            <a:r>
              <a:rPr lang="vi-VN" sz="1600" dirty="0" smtClean="0">
                <a:cs typeface="AngsanaUPC" pitchFamily="18" charset="-34"/>
              </a:rPr>
              <a:t/>
            </a:r>
            <a:br>
              <a:rPr lang="vi-VN" sz="1600" dirty="0" smtClean="0">
                <a:cs typeface="AngsanaUPC" pitchFamily="18" charset="-34"/>
              </a:rPr>
            </a:br>
            <a:r>
              <a:rPr lang="hr-HR" sz="1600" dirty="0" smtClean="0">
                <a:latin typeface="Comic Sans MS" pitchFamily="66" charset="0"/>
                <a:cs typeface="AngsanaUPC" pitchFamily="18" charset="-34"/>
              </a:rPr>
              <a:t>Doviđenja – mal salama</a:t>
            </a:r>
            <a:r>
              <a:rPr lang="vi-VN" sz="1600" dirty="0" smtClean="0">
                <a:cs typeface="AngsanaUPC" pitchFamily="18" charset="-34"/>
              </a:rPr>
              <a:t> </a:t>
            </a:r>
            <a:r>
              <a:rPr lang="vi-VN" sz="1600" dirty="0" smtClean="0">
                <a:cs typeface="AngsanaUPC" pitchFamily="18" charset="-34"/>
              </a:rPr>
              <a:t/>
            </a:r>
            <a:br>
              <a:rPr lang="vi-VN" sz="1600" dirty="0" smtClean="0">
                <a:cs typeface="AngsanaUPC" pitchFamily="18" charset="-34"/>
              </a:rPr>
            </a:br>
            <a:r>
              <a:rPr lang="hr-HR" sz="1600" dirty="0" smtClean="0">
                <a:latin typeface="Comic Sans MS" pitchFamily="66" charset="0"/>
                <a:cs typeface="AngsanaUPC" pitchFamily="18" charset="-34"/>
              </a:rPr>
              <a:t>Hvala - </a:t>
            </a:r>
            <a:r>
              <a:rPr lang="hr-HR" sz="1600" dirty="0" err="1" smtClean="0">
                <a:latin typeface="Comic Sans MS" pitchFamily="66" charset="0"/>
                <a:cs typeface="AngsanaUPC" pitchFamily="18" charset="-34"/>
              </a:rPr>
              <a:t>šukran</a:t>
            </a:r>
            <a:endParaRPr lang="hr-HR" sz="1600" dirty="0" smtClean="0">
              <a:latin typeface="Comic Sans MS" pitchFamily="66" charset="0"/>
              <a:cs typeface="AngsanaUPC" pitchFamily="18" charset="-34"/>
            </a:endParaRPr>
          </a:p>
          <a:p>
            <a:endParaRPr lang="hr-HR" dirty="0">
              <a:latin typeface="AngsanaUPC" pitchFamily="18" charset="-34"/>
              <a:cs typeface="AngsanaUPC" pitchFamily="18" charset="-34"/>
            </a:endParaRPr>
          </a:p>
        </p:txBody>
      </p:sp>
      <p:pic>
        <p:nvPicPr>
          <p:cNvPr id="8" name="Picture 7" descr="vaquif.JPG"/>
          <p:cNvPicPr>
            <a:picLocks noChangeAspect="1"/>
          </p:cNvPicPr>
          <p:nvPr/>
        </p:nvPicPr>
        <p:blipFill>
          <a:blip r:embed="rId3" cstate="print"/>
          <a:stretch>
            <a:fillRect/>
          </a:stretch>
        </p:blipFill>
        <p:spPr>
          <a:xfrm>
            <a:off x="5000628" y="571480"/>
            <a:ext cx="3214710" cy="3643314"/>
          </a:xfrm>
          <a:prstGeom prst="rect">
            <a:avLst/>
          </a:prstGeom>
        </p:spPr>
      </p:pic>
      <p:sp>
        <p:nvSpPr>
          <p:cNvPr id="6" name="TekstniOkvir 5"/>
          <p:cNvSpPr txBox="1"/>
          <p:nvPr/>
        </p:nvSpPr>
        <p:spPr>
          <a:xfrm>
            <a:off x="571472" y="428604"/>
            <a:ext cx="4000528" cy="923330"/>
          </a:xfrm>
          <a:prstGeom prst="rect">
            <a:avLst/>
          </a:prstGeom>
          <a:noFill/>
        </p:spPr>
        <p:txBody>
          <a:bodyPr wrap="square" rtlCol="0">
            <a:spAutoFit/>
          </a:bodyPr>
          <a:lstStyle/>
          <a:p>
            <a:pPr algn="ctr"/>
            <a:r>
              <a:rPr lang="hr-HR" sz="5400" dirty="0" smtClean="0">
                <a:solidFill>
                  <a:schemeClr val="tx2"/>
                </a:solidFill>
                <a:latin typeface="Chiller" pitchFamily="82" charset="0"/>
              </a:rPr>
              <a:t>Vjera</a:t>
            </a:r>
            <a:endParaRPr lang="hr-HR" sz="5400" dirty="0">
              <a:solidFill>
                <a:schemeClr val="tx2"/>
              </a:solidFill>
              <a:latin typeface="Chiller" pitchFamily="82"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62</TotalTime>
  <Words>282</Words>
  <Application>Microsoft Office PowerPoint</Application>
  <PresentationFormat>Prikaz na zaslonu (4:3)</PresentationFormat>
  <Paragraphs>26</Paragraphs>
  <Slides>10</Slides>
  <Notes>1</Notes>
  <HiddenSlides>0</HiddenSlides>
  <MMClips>0</MMClips>
  <ScaleCrop>false</ScaleCrop>
  <HeadingPairs>
    <vt:vector size="4" baseType="variant">
      <vt:variant>
        <vt:lpstr>Tema</vt:lpstr>
      </vt:variant>
      <vt:variant>
        <vt:i4>1</vt:i4>
      </vt:variant>
      <vt:variant>
        <vt:lpstr>Naslovi slajdova</vt:lpstr>
      </vt:variant>
      <vt:variant>
        <vt:i4>10</vt:i4>
      </vt:variant>
    </vt:vector>
  </HeadingPairs>
  <TitlesOfParts>
    <vt:vector size="11" baseType="lpstr">
      <vt:lpstr>Flow</vt:lpstr>
      <vt:lpstr>Katar</vt:lpstr>
      <vt:lpstr>Gdje je Katar</vt:lpstr>
      <vt:lpstr>Doha</vt:lpstr>
      <vt:lpstr>Slajd 4</vt:lpstr>
      <vt:lpstr>Život u Kataru</vt:lpstr>
      <vt:lpstr>Slajd 6</vt:lpstr>
      <vt:lpstr>Slajd 7</vt:lpstr>
      <vt:lpstr>Slajd 8</vt:lpstr>
      <vt:lpstr>Slajd 9</vt:lpstr>
      <vt:lpstr>Slajd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Katar</dc:title>
  <dc:creator>BertoCar</dc:creator>
  <cp:lastModifiedBy>Koraljka Pahljina Tkalac</cp:lastModifiedBy>
  <cp:revision>8</cp:revision>
  <dcterms:created xsi:type="dcterms:W3CDTF">2015-02-10T08:46:32Z</dcterms:created>
  <dcterms:modified xsi:type="dcterms:W3CDTF">2015-02-12T22:33:25Z</dcterms:modified>
</cp:coreProperties>
</file>